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8"/>
  </p:notesMasterIdLst>
  <p:handoutMasterIdLst>
    <p:handoutMasterId r:id="rId19"/>
  </p:handoutMasterIdLst>
  <p:sldIdLst>
    <p:sldId id="373" r:id="rId5"/>
    <p:sldId id="417" r:id="rId6"/>
    <p:sldId id="420" r:id="rId7"/>
    <p:sldId id="393" r:id="rId8"/>
    <p:sldId id="413" r:id="rId9"/>
    <p:sldId id="335" r:id="rId10"/>
    <p:sldId id="374" r:id="rId11"/>
    <p:sldId id="410" r:id="rId12"/>
    <p:sldId id="412" r:id="rId13"/>
    <p:sldId id="419" r:id="rId14"/>
    <p:sldId id="411" r:id="rId15"/>
    <p:sldId id="418" r:id="rId16"/>
    <p:sldId id="380"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3300"/>
    <a:srgbClr val="000099"/>
    <a:srgbClr val="2A3F6D"/>
    <a:srgbClr val="33CC33"/>
    <a:srgbClr val="FF6600"/>
    <a:srgbClr val="A93A1E"/>
    <a:srgbClr val="2E75B6"/>
    <a:srgbClr val="3F6D97"/>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364" autoAdjust="0"/>
  </p:normalViewPr>
  <p:slideViewPr>
    <p:cSldViewPr snapToGrid="0">
      <p:cViewPr varScale="1">
        <p:scale>
          <a:sx n="115" d="100"/>
          <a:sy n="115" d="100"/>
        </p:scale>
        <p:origin x="312" y="108"/>
      </p:cViewPr>
      <p:guideLst/>
    </p:cSldViewPr>
  </p:slideViewPr>
  <p:notesTextViewPr>
    <p:cViewPr>
      <p:scale>
        <a:sx n="3" d="2"/>
        <a:sy n="3" d="2"/>
      </p:scale>
      <p:origin x="0" y="0"/>
    </p:cViewPr>
  </p:notesTextViewPr>
  <p:sorterViewPr>
    <p:cViewPr varScale="1">
      <p:scale>
        <a:sx n="100" d="100"/>
        <a:sy n="100" d="100"/>
      </p:scale>
      <p:origin x="0" y="-6138"/>
    </p:cViewPr>
  </p:sorterViewPr>
  <p:notesViewPr>
    <p:cSldViewPr snapToGrid="0">
      <p:cViewPr varScale="1">
        <p:scale>
          <a:sx n="86" d="100"/>
          <a:sy n="86" d="100"/>
        </p:scale>
        <p:origin x="382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6725"/>
          </a:xfrm>
          <a:prstGeom prst="rect">
            <a:avLst/>
          </a:prstGeom>
        </p:spPr>
        <p:txBody>
          <a:bodyPr vert="horz" lIns="91430" tIns="45716" rIns="91430" bIns="45716" rtlCol="0"/>
          <a:lstStyle>
            <a:lvl1pPr algn="l">
              <a:defRPr sz="1200"/>
            </a:lvl1pPr>
          </a:lstStyle>
          <a:p>
            <a:endParaRPr lang="en-US"/>
          </a:p>
        </p:txBody>
      </p:sp>
      <p:sp>
        <p:nvSpPr>
          <p:cNvPr id="3" name="Date Placeholder 2"/>
          <p:cNvSpPr>
            <a:spLocks noGrp="1"/>
          </p:cNvSpPr>
          <p:nvPr>
            <p:ph type="dt" sz="quarter" idx="1"/>
          </p:nvPr>
        </p:nvSpPr>
        <p:spPr>
          <a:xfrm>
            <a:off x="3970339" y="1"/>
            <a:ext cx="3038475" cy="466725"/>
          </a:xfrm>
          <a:prstGeom prst="rect">
            <a:avLst/>
          </a:prstGeom>
        </p:spPr>
        <p:txBody>
          <a:bodyPr vert="horz" lIns="91430" tIns="45716" rIns="91430" bIns="45716" rtlCol="0"/>
          <a:lstStyle>
            <a:lvl1pPr algn="r">
              <a:defRPr sz="1200"/>
            </a:lvl1pPr>
          </a:lstStyle>
          <a:p>
            <a:fld id="{9EB3463D-3055-4CC5-AF84-BE7FB608A074}" type="datetimeFigureOut">
              <a:rPr lang="en-US" smtClean="0"/>
              <a:t>2/2/2026</a:t>
            </a:fld>
            <a:endParaRPr lang="en-US"/>
          </a:p>
        </p:txBody>
      </p:sp>
      <p:sp>
        <p:nvSpPr>
          <p:cNvPr id="4" name="Footer Placeholder 3"/>
          <p:cNvSpPr>
            <a:spLocks noGrp="1"/>
          </p:cNvSpPr>
          <p:nvPr>
            <p:ph type="ftr" sz="quarter" idx="2"/>
          </p:nvPr>
        </p:nvSpPr>
        <p:spPr>
          <a:xfrm>
            <a:off x="1" y="8829675"/>
            <a:ext cx="3038475" cy="466725"/>
          </a:xfrm>
          <a:prstGeom prst="rect">
            <a:avLst/>
          </a:prstGeom>
        </p:spPr>
        <p:txBody>
          <a:bodyPr vert="horz" lIns="91430" tIns="45716" rIns="91430" bIns="45716"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5"/>
            <a:ext cx="3038475" cy="466725"/>
          </a:xfrm>
          <a:prstGeom prst="rect">
            <a:avLst/>
          </a:prstGeom>
        </p:spPr>
        <p:txBody>
          <a:bodyPr vert="horz" lIns="91430" tIns="45716" rIns="91430" bIns="45716" rtlCol="0" anchor="b"/>
          <a:lstStyle>
            <a:lvl1pPr algn="r">
              <a:defRPr sz="1200"/>
            </a:lvl1pPr>
          </a:lstStyle>
          <a:p>
            <a:fld id="{CEF56686-0C89-45BA-8E71-F84912F46769}" type="slidenum">
              <a:rPr lang="en-US" smtClean="0"/>
              <a:t>‹#›</a:t>
            </a:fld>
            <a:endParaRPr lang="en-US"/>
          </a:p>
        </p:txBody>
      </p:sp>
    </p:spTree>
    <p:extLst>
      <p:ext uri="{BB962C8B-B14F-4D97-AF65-F5344CB8AC3E}">
        <p14:creationId xmlns:p14="http://schemas.microsoft.com/office/powerpoint/2010/main" val="3763062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6725"/>
          </a:xfrm>
          <a:prstGeom prst="rect">
            <a:avLst/>
          </a:prstGeom>
        </p:spPr>
        <p:txBody>
          <a:bodyPr vert="horz" lIns="91430" tIns="45716" rIns="91430" bIns="45716" rtlCol="0"/>
          <a:lstStyle>
            <a:lvl1pPr algn="l">
              <a:defRPr sz="1200"/>
            </a:lvl1pPr>
          </a:lstStyle>
          <a:p>
            <a:endParaRPr lang="en-US" dirty="0"/>
          </a:p>
        </p:txBody>
      </p:sp>
      <p:sp>
        <p:nvSpPr>
          <p:cNvPr id="3" name="Date Placeholder 2"/>
          <p:cNvSpPr>
            <a:spLocks noGrp="1"/>
          </p:cNvSpPr>
          <p:nvPr>
            <p:ph type="dt" idx="1"/>
          </p:nvPr>
        </p:nvSpPr>
        <p:spPr>
          <a:xfrm>
            <a:off x="3970339" y="1"/>
            <a:ext cx="3038475" cy="466725"/>
          </a:xfrm>
          <a:prstGeom prst="rect">
            <a:avLst/>
          </a:prstGeom>
        </p:spPr>
        <p:txBody>
          <a:bodyPr vert="horz" lIns="91430" tIns="45716" rIns="91430" bIns="45716" rtlCol="0"/>
          <a:lstStyle>
            <a:lvl1pPr algn="r">
              <a:defRPr sz="1200"/>
            </a:lvl1pPr>
          </a:lstStyle>
          <a:p>
            <a:fld id="{5087ECC5-05CA-4B5A-9444-508C6A52C4E9}" type="datetimeFigureOut">
              <a:rPr lang="en-US" smtClean="0"/>
              <a:t>2/2/2026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30" tIns="45716" rIns="91430" bIns="45716" rtlCol="0" anchor="ctr"/>
          <a:lstStyle/>
          <a:p>
            <a:endParaRPr lang="en-US" dirty="0"/>
          </a:p>
        </p:txBody>
      </p:sp>
      <p:sp>
        <p:nvSpPr>
          <p:cNvPr id="5" name="Notes Placeholder 4"/>
          <p:cNvSpPr>
            <a:spLocks noGrp="1"/>
          </p:cNvSpPr>
          <p:nvPr>
            <p:ph type="body" sz="quarter" idx="3"/>
          </p:nvPr>
        </p:nvSpPr>
        <p:spPr>
          <a:xfrm>
            <a:off x="701675" y="4473576"/>
            <a:ext cx="5607050" cy="3660775"/>
          </a:xfrm>
          <a:prstGeom prst="rect">
            <a:avLst/>
          </a:prstGeom>
        </p:spPr>
        <p:txBody>
          <a:bodyPr vert="horz" lIns="91430" tIns="45716" rIns="91430" bIns="4571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5"/>
            <a:ext cx="3038475" cy="466725"/>
          </a:xfrm>
          <a:prstGeom prst="rect">
            <a:avLst/>
          </a:prstGeom>
        </p:spPr>
        <p:txBody>
          <a:bodyPr vert="horz" lIns="91430" tIns="45716" rIns="91430" bIns="4571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9" y="8829675"/>
            <a:ext cx="3038475" cy="466725"/>
          </a:xfrm>
          <a:prstGeom prst="rect">
            <a:avLst/>
          </a:prstGeom>
        </p:spPr>
        <p:txBody>
          <a:bodyPr vert="horz" lIns="91430" tIns="45716" rIns="91430" bIns="45716" rtlCol="0" anchor="b"/>
          <a:lstStyle>
            <a:lvl1pPr algn="r">
              <a:defRPr sz="1200"/>
            </a:lvl1pPr>
          </a:lstStyle>
          <a:p>
            <a:fld id="{0A00EB00-3BDD-4C43-A4EC-8BCDD90910FF}" type="slidenum">
              <a:rPr lang="en-US" smtClean="0"/>
              <a:t>‹#›</a:t>
            </a:fld>
            <a:endParaRPr lang="en-US" dirty="0"/>
          </a:p>
        </p:txBody>
      </p:sp>
    </p:spTree>
    <p:extLst>
      <p:ext uri="{BB962C8B-B14F-4D97-AF65-F5344CB8AC3E}">
        <p14:creationId xmlns:p14="http://schemas.microsoft.com/office/powerpoint/2010/main" val="2108057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having us today.  We are passionate about keeping the residents of the Commonwealth safe and what we can do to prepare, quickly respond, and recover from disasters.</a:t>
            </a:r>
          </a:p>
        </p:txBody>
      </p:sp>
      <p:sp>
        <p:nvSpPr>
          <p:cNvPr id="4" name="Slide Number Placeholder 3"/>
          <p:cNvSpPr>
            <a:spLocks noGrp="1"/>
          </p:cNvSpPr>
          <p:nvPr>
            <p:ph type="sldNum" sz="quarter" idx="10"/>
          </p:nvPr>
        </p:nvSpPr>
        <p:spPr/>
        <p:txBody>
          <a:bodyPr/>
          <a:lstStyle/>
          <a:p>
            <a:fld id="{0A00EB00-3BDD-4C43-A4EC-8BCDD90910FF}" type="slidenum">
              <a:rPr lang="en-US" smtClean="0"/>
              <a:t>1</a:t>
            </a:fld>
            <a:endParaRPr lang="en-US" dirty="0"/>
          </a:p>
        </p:txBody>
      </p:sp>
    </p:spTree>
    <p:extLst>
      <p:ext uri="{BB962C8B-B14F-4D97-AF65-F5344CB8AC3E}">
        <p14:creationId xmlns:p14="http://schemas.microsoft.com/office/powerpoint/2010/main" val="2718882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00EB00-3BDD-4C43-A4EC-8BCDD90910FF}" type="slidenum">
              <a:rPr lang="en-US" smtClean="0"/>
              <a:t>5</a:t>
            </a:fld>
            <a:endParaRPr lang="en-US" dirty="0"/>
          </a:p>
        </p:txBody>
      </p:sp>
    </p:spTree>
    <p:extLst>
      <p:ext uri="{BB962C8B-B14F-4D97-AF65-F5344CB8AC3E}">
        <p14:creationId xmlns:p14="http://schemas.microsoft.com/office/powerpoint/2010/main" val="1677532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a:t>Beginning April 2, 2024 until now we have had 6 Federally declared disasters, not including 2 Emergency Declarations. 1 hurricane, 3 tornadoes, 2 floods and ice storm that is currently pending appeal. We have additionally have had many severe weather outbreaks that did not result in a presidential declaration. Tornadoes, flooding, landslides, hail and snow.</a:t>
            </a:r>
          </a:p>
          <a:p>
            <a:pPr marL="285750" indent="-285750">
              <a:buFont typeface="Arial" panose="020B0604020202020204" pitchFamily="34" charset="0"/>
              <a:buChar char="•"/>
            </a:pPr>
            <a:r>
              <a:rPr lang="en-US" sz="1400" dirty="0"/>
              <a:t>All disaster response begins local and ends local. The states role is to support and be there ready to send when needed. Our Federal partners are there to support the states efforts when needed.</a:t>
            </a:r>
          </a:p>
          <a:p>
            <a:pPr marL="285750" indent="-285750">
              <a:buFont typeface="Arial" panose="020B0604020202020204" pitchFamily="34" charset="0"/>
              <a:buChar char="•"/>
            </a:pPr>
            <a:r>
              <a:rPr lang="en-US" sz="1400" dirty="0"/>
              <a:t>KMAS, Statewide Mutual Aid, USAR TF-1, NWS meteorologist deployed inside EOC during activations, EMAC in and out, contractor support, </a:t>
            </a:r>
          </a:p>
          <a:p>
            <a:pPr marL="285750" indent="-285750">
              <a:buFont typeface="Arial" panose="020B0604020202020204" pitchFamily="34" charset="0"/>
              <a:buChar char="•"/>
            </a:pPr>
            <a:r>
              <a:rPr lang="en-US" sz="1400" dirty="0"/>
              <a:t>Buyouts with </a:t>
            </a:r>
            <a:r>
              <a:rPr lang="en-US" sz="1400" dirty="0" err="1"/>
              <a:t>Haz</a:t>
            </a:r>
            <a:r>
              <a:rPr lang="en-US" sz="1400" dirty="0"/>
              <a:t> </a:t>
            </a:r>
            <a:r>
              <a:rPr lang="en-US" sz="1400" dirty="0" err="1"/>
              <a:t>Mit</a:t>
            </a:r>
            <a:r>
              <a:rPr lang="en-US" sz="1400" dirty="0"/>
              <a:t>. 530.</a:t>
            </a:r>
          </a:p>
          <a:p>
            <a:pPr marL="285750" indent="-285750">
              <a:buFont typeface="Arial" panose="020B0604020202020204" pitchFamily="34" charset="0"/>
              <a:buChar char="•"/>
            </a:pPr>
            <a:r>
              <a:rPr lang="en-US" sz="1400" dirty="0"/>
              <a:t>Prepare, Respond, Recover, Mitigate.</a:t>
            </a:r>
          </a:p>
        </p:txBody>
      </p:sp>
      <p:sp>
        <p:nvSpPr>
          <p:cNvPr id="4" name="Slide Number Placeholder 3"/>
          <p:cNvSpPr>
            <a:spLocks noGrp="1"/>
          </p:cNvSpPr>
          <p:nvPr>
            <p:ph type="sldNum" sz="quarter" idx="10"/>
          </p:nvPr>
        </p:nvSpPr>
        <p:spPr/>
        <p:txBody>
          <a:bodyPr/>
          <a:lstStyle/>
          <a:p>
            <a:fld id="{0A00EB00-3BDD-4C43-A4EC-8BCDD90910FF}" type="slidenum">
              <a:rPr lang="en-US" smtClean="0"/>
              <a:t>6</a:t>
            </a:fld>
            <a:endParaRPr lang="en-US" dirty="0"/>
          </a:p>
        </p:txBody>
      </p:sp>
    </p:spTree>
    <p:extLst>
      <p:ext uri="{BB962C8B-B14F-4D97-AF65-F5344CB8AC3E}">
        <p14:creationId xmlns:p14="http://schemas.microsoft.com/office/powerpoint/2010/main" val="2963074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lookback over the past 15 years KY leads all surrounding states and Florida with 33 declarations. In the 10 year period we are tied with Florida and in the 5 year period we are third with Florida having 21, TN 20, KY 19. </a:t>
            </a:r>
          </a:p>
          <a:p>
            <a:endParaRPr lang="en-US" dirty="0"/>
          </a:p>
          <a:p>
            <a:r>
              <a:rPr lang="en-US" dirty="0"/>
              <a:t>What has changed in the last 5 years is the cost. In the entire period of lookback our cost were 2.3 billion however 2.039 billion occurred in the last 5 years. More severe and more expensive. This change has led to many of the conversations like today that help improve our efforts to be ready, resilient and prepared for the next wave or storms whatever they may be.</a:t>
            </a:r>
          </a:p>
          <a:p>
            <a:endParaRPr lang="en-US" dirty="0"/>
          </a:p>
          <a:p>
            <a:endParaRPr lang="en-US" dirty="0"/>
          </a:p>
        </p:txBody>
      </p:sp>
      <p:sp>
        <p:nvSpPr>
          <p:cNvPr id="4" name="Slide Number Placeholder 3"/>
          <p:cNvSpPr>
            <a:spLocks noGrp="1"/>
          </p:cNvSpPr>
          <p:nvPr>
            <p:ph type="sldNum" sz="quarter" idx="10"/>
          </p:nvPr>
        </p:nvSpPr>
        <p:spPr/>
        <p:txBody>
          <a:bodyPr/>
          <a:lstStyle/>
          <a:p>
            <a:fld id="{0A00EB00-3BDD-4C43-A4EC-8BCDD90910FF}" type="slidenum">
              <a:rPr lang="en-US" smtClean="0"/>
              <a:t>7</a:t>
            </a:fld>
            <a:endParaRPr lang="en-US" dirty="0"/>
          </a:p>
        </p:txBody>
      </p:sp>
    </p:spTree>
    <p:extLst>
      <p:ext uri="{BB962C8B-B14F-4D97-AF65-F5344CB8AC3E}">
        <p14:creationId xmlns:p14="http://schemas.microsoft.com/office/powerpoint/2010/main" val="3671899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00EB00-3BDD-4C43-A4EC-8BCDD90910FF}" type="slidenum">
              <a:rPr lang="en-US" smtClean="0"/>
              <a:t>8</a:t>
            </a:fld>
            <a:endParaRPr lang="en-US" dirty="0"/>
          </a:p>
        </p:txBody>
      </p:sp>
    </p:spTree>
    <p:extLst>
      <p:ext uri="{BB962C8B-B14F-4D97-AF65-F5344CB8AC3E}">
        <p14:creationId xmlns:p14="http://schemas.microsoft.com/office/powerpoint/2010/main" val="3094167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00EB00-3BDD-4C43-A4EC-8BCDD90910FF}" type="slidenum">
              <a:rPr lang="en-US" smtClean="0"/>
              <a:t>9</a:t>
            </a:fld>
            <a:endParaRPr lang="en-US" dirty="0"/>
          </a:p>
        </p:txBody>
      </p:sp>
    </p:spTree>
    <p:extLst>
      <p:ext uri="{BB962C8B-B14F-4D97-AF65-F5344CB8AC3E}">
        <p14:creationId xmlns:p14="http://schemas.microsoft.com/office/powerpoint/2010/main" val="673466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00EB00-3BDD-4C43-A4EC-8BCDD90910FF}" type="slidenum">
              <a:rPr lang="en-US" smtClean="0"/>
              <a:t>11</a:t>
            </a:fld>
            <a:endParaRPr lang="en-US" dirty="0"/>
          </a:p>
        </p:txBody>
      </p:sp>
    </p:spTree>
    <p:extLst>
      <p:ext uri="{BB962C8B-B14F-4D97-AF65-F5344CB8AC3E}">
        <p14:creationId xmlns:p14="http://schemas.microsoft.com/office/powerpoint/2010/main" val="1415547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00EB00-3BDD-4C43-A4EC-8BCDD90910FF}" type="slidenum">
              <a:rPr lang="en-US" smtClean="0"/>
              <a:t>13</a:t>
            </a:fld>
            <a:endParaRPr lang="en-US" dirty="0"/>
          </a:p>
        </p:txBody>
      </p:sp>
    </p:spTree>
    <p:extLst>
      <p:ext uri="{BB962C8B-B14F-4D97-AF65-F5344CB8AC3E}">
        <p14:creationId xmlns:p14="http://schemas.microsoft.com/office/powerpoint/2010/main" val="3575386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90C0EE1-FF7A-42C8-9A5B-E71C1BC7830A}" type="datetimeFigureOut">
              <a:rPr lang="en-US" smtClean="0"/>
              <a:t>2/2/2026</a:t>
            </a:fld>
            <a:endParaRPr lang="en-US" dirty="0"/>
          </a:p>
        </p:txBody>
      </p:sp>
      <p:sp>
        <p:nvSpPr>
          <p:cNvPr id="5" name="Footer Placeholder 4"/>
          <p:cNvSpPr>
            <a:spLocks noGrp="1"/>
          </p:cNvSpPr>
          <p:nvPr>
            <p:ph type="ftr" sz="quarter" idx="11"/>
          </p:nvPr>
        </p:nvSpPr>
        <p:spPr/>
        <p:txBody>
          <a:bodyPr/>
          <a:lstStyle/>
          <a:p>
            <a:r>
              <a:rPr lang="en-US" b="1" dirty="0">
                <a:solidFill>
                  <a:schemeClr val="bg1"/>
                </a:solidFill>
              </a:rPr>
              <a:t>KQS for Local Partners 18-Sept. 2024</a:t>
            </a:r>
          </a:p>
        </p:txBody>
      </p:sp>
      <p:sp>
        <p:nvSpPr>
          <p:cNvPr id="6" name="Slide Number Placeholder 5"/>
          <p:cNvSpPr>
            <a:spLocks noGrp="1"/>
          </p:cNvSpPr>
          <p:nvPr>
            <p:ph type="sldNum" sz="quarter" idx="12"/>
          </p:nvPr>
        </p:nvSpPr>
        <p:spPr/>
        <p:txBody>
          <a:bodyPr/>
          <a:lstStyle/>
          <a:p>
            <a:fld id="{BB522FDB-4814-4FCF-B7E3-6F9565343FBB}" type="slidenum">
              <a:rPr lang="en-US" smtClean="0"/>
              <a:t>‹#›</a:t>
            </a:fld>
            <a:endParaRPr lang="en-US" dirty="0"/>
          </a:p>
        </p:txBody>
      </p:sp>
    </p:spTree>
    <p:extLst>
      <p:ext uri="{BB962C8B-B14F-4D97-AF65-F5344CB8AC3E}">
        <p14:creationId xmlns:p14="http://schemas.microsoft.com/office/powerpoint/2010/main" val="3199605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0C0EE1-FF7A-42C8-9A5B-E71C1BC7830A}" type="datetimeFigureOut">
              <a:rPr lang="en-US" smtClean="0"/>
              <a:t>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522FDB-4814-4FCF-B7E3-6F9565343FBB}" type="slidenum">
              <a:rPr lang="en-US" smtClean="0"/>
              <a:t>‹#›</a:t>
            </a:fld>
            <a:endParaRPr lang="en-US" dirty="0"/>
          </a:p>
        </p:txBody>
      </p:sp>
    </p:spTree>
    <p:extLst>
      <p:ext uri="{BB962C8B-B14F-4D97-AF65-F5344CB8AC3E}">
        <p14:creationId xmlns:p14="http://schemas.microsoft.com/office/powerpoint/2010/main" val="3662502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0C0EE1-FF7A-42C8-9A5B-E71C1BC7830A}" type="datetimeFigureOut">
              <a:rPr lang="en-US" smtClean="0"/>
              <a:t>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522FDB-4814-4FCF-B7E3-6F9565343FBB}" type="slidenum">
              <a:rPr lang="en-US" smtClean="0"/>
              <a:t>‹#›</a:t>
            </a:fld>
            <a:endParaRPr lang="en-US" dirty="0"/>
          </a:p>
        </p:txBody>
      </p:sp>
    </p:spTree>
    <p:extLst>
      <p:ext uri="{BB962C8B-B14F-4D97-AF65-F5344CB8AC3E}">
        <p14:creationId xmlns:p14="http://schemas.microsoft.com/office/powerpoint/2010/main" val="4032977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0C0EE1-FF7A-42C8-9A5B-E71C1BC7830A}" type="datetimeFigureOut">
              <a:rPr lang="en-US" smtClean="0"/>
              <a:t>2/2/2026</a:t>
            </a:fld>
            <a:endParaRPr lang="en-US" dirty="0"/>
          </a:p>
        </p:txBody>
      </p:sp>
      <p:sp>
        <p:nvSpPr>
          <p:cNvPr id="5" name="Footer Placeholder 4"/>
          <p:cNvSpPr>
            <a:spLocks noGrp="1"/>
          </p:cNvSpPr>
          <p:nvPr>
            <p:ph type="ftr" sz="quarter" idx="11"/>
          </p:nvPr>
        </p:nvSpPr>
        <p:spPr/>
        <p:txBody>
          <a:bodyPr/>
          <a:lstStyle/>
          <a:p>
            <a:r>
              <a:rPr lang="en-US" b="1" dirty="0">
                <a:solidFill>
                  <a:schemeClr val="bg1"/>
                </a:solidFill>
              </a:rPr>
              <a:t>KQS for Local Partners 18-Sept. 2024</a:t>
            </a:r>
          </a:p>
        </p:txBody>
      </p:sp>
      <p:sp>
        <p:nvSpPr>
          <p:cNvPr id="6" name="Slide Number Placeholder 5"/>
          <p:cNvSpPr>
            <a:spLocks noGrp="1"/>
          </p:cNvSpPr>
          <p:nvPr>
            <p:ph type="sldNum" sz="quarter" idx="12"/>
          </p:nvPr>
        </p:nvSpPr>
        <p:spPr/>
        <p:txBody>
          <a:bodyPr/>
          <a:lstStyle/>
          <a:p>
            <a:fld id="{BB522FDB-4814-4FCF-B7E3-6F9565343FBB}" type="slidenum">
              <a:rPr lang="en-US" smtClean="0"/>
              <a:t>‹#›</a:t>
            </a:fld>
            <a:endParaRPr lang="en-US" dirty="0"/>
          </a:p>
        </p:txBody>
      </p:sp>
    </p:spTree>
    <p:extLst>
      <p:ext uri="{BB962C8B-B14F-4D97-AF65-F5344CB8AC3E}">
        <p14:creationId xmlns:p14="http://schemas.microsoft.com/office/powerpoint/2010/main" val="2937699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90C0EE1-FF7A-42C8-9A5B-E71C1BC7830A}" type="datetimeFigureOut">
              <a:rPr lang="en-US" smtClean="0"/>
              <a:t>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522FDB-4814-4FCF-B7E3-6F9565343FBB}" type="slidenum">
              <a:rPr lang="en-US" smtClean="0"/>
              <a:t>‹#›</a:t>
            </a:fld>
            <a:endParaRPr lang="en-US" dirty="0"/>
          </a:p>
        </p:txBody>
      </p:sp>
    </p:spTree>
    <p:extLst>
      <p:ext uri="{BB962C8B-B14F-4D97-AF65-F5344CB8AC3E}">
        <p14:creationId xmlns:p14="http://schemas.microsoft.com/office/powerpoint/2010/main" val="2882580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0C0EE1-FF7A-42C8-9A5B-E71C1BC7830A}" type="datetimeFigureOut">
              <a:rPr lang="en-US" smtClean="0"/>
              <a:t>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522FDB-4814-4FCF-B7E3-6F9565343FBB}" type="slidenum">
              <a:rPr lang="en-US" smtClean="0"/>
              <a:t>‹#›</a:t>
            </a:fld>
            <a:endParaRPr lang="en-US" dirty="0"/>
          </a:p>
        </p:txBody>
      </p:sp>
    </p:spTree>
    <p:extLst>
      <p:ext uri="{BB962C8B-B14F-4D97-AF65-F5344CB8AC3E}">
        <p14:creationId xmlns:p14="http://schemas.microsoft.com/office/powerpoint/2010/main" val="2091281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79583" y="365125"/>
            <a:ext cx="96012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0C0EE1-FF7A-42C8-9A5B-E71C1BC7830A}" type="datetimeFigureOut">
              <a:rPr lang="en-US" smtClean="0"/>
              <a:t>2/2/2026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B522FDB-4814-4FCF-B7E3-6F9565343FBB}" type="slidenum">
              <a:rPr lang="en-US" smtClean="0"/>
              <a:t>‹#›</a:t>
            </a:fld>
            <a:endParaRPr lang="en-US" dirty="0"/>
          </a:p>
        </p:txBody>
      </p:sp>
    </p:spTree>
    <p:extLst>
      <p:ext uri="{BB962C8B-B14F-4D97-AF65-F5344CB8AC3E}">
        <p14:creationId xmlns:p14="http://schemas.microsoft.com/office/powerpoint/2010/main" val="4187506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0C0EE1-FF7A-42C8-9A5B-E71C1BC7830A}" type="datetimeFigureOut">
              <a:rPr lang="en-US" smtClean="0"/>
              <a:t>2/2/2026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B522FDB-4814-4FCF-B7E3-6F9565343FBB}" type="slidenum">
              <a:rPr lang="en-US" smtClean="0"/>
              <a:t>‹#›</a:t>
            </a:fld>
            <a:endParaRPr lang="en-US" dirty="0"/>
          </a:p>
        </p:txBody>
      </p:sp>
    </p:spTree>
    <p:extLst>
      <p:ext uri="{BB962C8B-B14F-4D97-AF65-F5344CB8AC3E}">
        <p14:creationId xmlns:p14="http://schemas.microsoft.com/office/powerpoint/2010/main" val="3751711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Freeform 3"/>
          <p:cNvSpPr/>
          <p:nvPr/>
        </p:nvSpPr>
        <p:spPr>
          <a:xfrm>
            <a:off x="3862" y="6539883"/>
            <a:ext cx="12184277" cy="318117"/>
          </a:xfrm>
          <a:custGeom>
            <a:avLst/>
            <a:gdLst/>
            <a:ahLst/>
            <a:cxnLst/>
            <a:rect l="l" t="t" r="r" b="b"/>
            <a:pathLst>
              <a:path w="4813542" h="125676">
                <a:moveTo>
                  <a:pt x="0" y="0"/>
                </a:moveTo>
                <a:lnTo>
                  <a:pt x="4813542" y="0"/>
                </a:lnTo>
                <a:lnTo>
                  <a:pt x="4813542" y="125676"/>
                </a:lnTo>
                <a:lnTo>
                  <a:pt x="0" y="125676"/>
                </a:lnTo>
                <a:close/>
              </a:path>
            </a:pathLst>
          </a:custGeom>
          <a:solidFill>
            <a:srgbClr val="A93A1E"/>
          </a:solidFill>
        </p:spPr>
      </p:sp>
      <p:sp>
        <p:nvSpPr>
          <p:cNvPr id="2" name="Date Placeholder 1"/>
          <p:cNvSpPr>
            <a:spLocks noGrp="1"/>
          </p:cNvSpPr>
          <p:nvPr>
            <p:ph type="dt" sz="half" idx="10"/>
          </p:nvPr>
        </p:nvSpPr>
        <p:spPr/>
        <p:txBody>
          <a:bodyPr/>
          <a:lstStyle/>
          <a:p>
            <a:fld id="{890C0EE1-FF7A-42C8-9A5B-E71C1BC7830A}" type="datetimeFigureOut">
              <a:rPr lang="en-US" smtClean="0"/>
              <a:t>2/2/2026</a:t>
            </a:fld>
            <a:endParaRPr lang="en-US" dirty="0"/>
          </a:p>
        </p:txBody>
      </p:sp>
      <p:sp>
        <p:nvSpPr>
          <p:cNvPr id="3" name="Footer Placeholder 2"/>
          <p:cNvSpPr>
            <a:spLocks noGrp="1"/>
          </p:cNvSpPr>
          <p:nvPr>
            <p:ph type="ftr" sz="quarter" idx="11"/>
          </p:nvPr>
        </p:nvSpPr>
        <p:spPr>
          <a:xfrm>
            <a:off x="0" y="6492875"/>
            <a:ext cx="4114800" cy="365125"/>
          </a:xfrm>
        </p:spPr>
        <p:txBody>
          <a:bodyPr lIns="0" tIns="548640" rIns="0" bIns="0" anchor="b" anchorCtr="0"/>
          <a:lstStyle/>
          <a:p>
            <a:r>
              <a:rPr lang="en-US" b="1" dirty="0">
                <a:solidFill>
                  <a:schemeClr val="bg1"/>
                </a:solidFill>
              </a:rPr>
              <a:t>KQS for Local Partners 18-Sept. 2024</a:t>
            </a:r>
          </a:p>
          <a:p>
            <a:endParaRPr lang="en-US" dirty="0"/>
          </a:p>
        </p:txBody>
      </p:sp>
      <p:sp>
        <p:nvSpPr>
          <p:cNvPr id="7" name="TextBox 4"/>
          <p:cNvSpPr txBox="1"/>
          <p:nvPr/>
        </p:nvSpPr>
        <p:spPr>
          <a:xfrm>
            <a:off x="381349" y="3749403"/>
            <a:ext cx="12184277" cy="414558"/>
          </a:xfrm>
          <a:prstGeom prst="rect">
            <a:avLst/>
          </a:prstGeom>
        </p:spPr>
        <p:txBody>
          <a:bodyPr lIns="33867" tIns="33867" rIns="33867" bIns="33867" rtlCol="0" anchor="ctr"/>
          <a:lstStyle/>
          <a:p>
            <a:pPr algn="ctr">
              <a:lnSpc>
                <a:spcPts val="2239"/>
              </a:lnSpc>
            </a:pPr>
            <a:endParaRPr sz="1200" dirty="0"/>
          </a:p>
        </p:txBody>
      </p:sp>
      <p:sp>
        <p:nvSpPr>
          <p:cNvPr id="4" name="Slide Number Placeholder 3"/>
          <p:cNvSpPr>
            <a:spLocks noGrp="1"/>
          </p:cNvSpPr>
          <p:nvPr>
            <p:ph type="sldNum" sz="quarter" idx="12"/>
          </p:nvPr>
        </p:nvSpPr>
        <p:spPr>
          <a:xfrm>
            <a:off x="9448800" y="6492875"/>
            <a:ext cx="2743200" cy="365125"/>
          </a:xfrm>
        </p:spPr>
        <p:txBody>
          <a:bodyPr/>
          <a:lstStyle>
            <a:lvl1pPr>
              <a:defRPr sz="2000">
                <a:solidFill>
                  <a:schemeClr val="bg1"/>
                </a:solidFill>
              </a:defRPr>
            </a:lvl1pPr>
          </a:lstStyle>
          <a:p>
            <a:fld id="{BB522FDB-4814-4FCF-B7E3-6F9565343FBB}" type="slidenum">
              <a:rPr lang="en-US" smtClean="0"/>
              <a:pPr/>
              <a:t>‹#›</a:t>
            </a:fld>
            <a:endParaRPr lang="en-US" dirty="0"/>
          </a:p>
        </p:txBody>
      </p:sp>
      <p:sp>
        <p:nvSpPr>
          <p:cNvPr id="9" name="Freeform 6"/>
          <p:cNvSpPr/>
          <p:nvPr userDrawn="1"/>
        </p:nvSpPr>
        <p:spPr>
          <a:xfrm>
            <a:off x="463121" y="158750"/>
            <a:ext cx="1081709" cy="1081709"/>
          </a:xfrm>
          <a:custGeom>
            <a:avLst/>
            <a:gdLst/>
            <a:ahLst/>
            <a:cxnLst/>
            <a:rect l="l" t="t" r="r" b="b"/>
            <a:pathLst>
              <a:path w="1622564" h="1622564">
                <a:moveTo>
                  <a:pt x="0" y="0"/>
                </a:moveTo>
                <a:lnTo>
                  <a:pt x="1622564" y="0"/>
                </a:lnTo>
                <a:lnTo>
                  <a:pt x="1622564" y="1622564"/>
                </a:lnTo>
                <a:lnTo>
                  <a:pt x="0" y="1622564"/>
                </a:lnTo>
                <a:lnTo>
                  <a:pt x="0" y="0"/>
                </a:lnTo>
                <a:close/>
              </a:path>
            </a:pathLst>
          </a:custGeom>
          <a:blipFill>
            <a:blip r:embed="rId2"/>
            <a:stretch>
              <a:fillRect/>
            </a:stretch>
          </a:blipFill>
        </p:spPr>
        <p:txBody>
          <a:bodyPr/>
          <a:lstStyle/>
          <a:p>
            <a:endParaRPr lang="en-US" dirty="0"/>
          </a:p>
        </p:txBody>
      </p:sp>
      <p:sp>
        <p:nvSpPr>
          <p:cNvPr id="5" name="Title 4"/>
          <p:cNvSpPr>
            <a:spLocks noGrp="1"/>
          </p:cNvSpPr>
          <p:nvPr>
            <p:ph type="title"/>
          </p:nvPr>
        </p:nvSpPr>
        <p:spPr>
          <a:xfrm>
            <a:off x="1658285" y="333844"/>
            <a:ext cx="8869680" cy="914400"/>
          </a:xfrm>
          <a:solidFill>
            <a:srgbClr val="2A3F6D"/>
          </a:solidFill>
        </p:spPr>
        <p:txBody>
          <a:bodyPr>
            <a:normAutofit/>
          </a:bodyPr>
          <a:lstStyle>
            <a:lvl1pPr>
              <a:lnSpc>
                <a:spcPct val="100000"/>
              </a:lnSpc>
              <a:defRPr sz="36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41421" y="160108"/>
            <a:ext cx="1078992" cy="1078992"/>
          </a:xfrm>
          <a:prstGeom prst="rect">
            <a:avLst/>
          </a:prstGeom>
        </p:spPr>
      </p:pic>
    </p:spTree>
    <p:extLst>
      <p:ext uri="{BB962C8B-B14F-4D97-AF65-F5344CB8AC3E}">
        <p14:creationId xmlns:p14="http://schemas.microsoft.com/office/powerpoint/2010/main" val="4114535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371603"/>
            <a:ext cx="3932237" cy="109728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480729"/>
            <a:ext cx="3932237" cy="33832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90C0EE1-FF7A-42C8-9A5B-E71C1BC7830A}" type="datetimeFigureOut">
              <a:rPr lang="en-US" smtClean="0"/>
              <a:t>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522FDB-4814-4FCF-B7E3-6F9565343FBB}" type="slidenum">
              <a:rPr lang="en-US" smtClean="0"/>
              <a:t>‹#›</a:t>
            </a:fld>
            <a:endParaRPr lang="en-US" dirty="0"/>
          </a:p>
        </p:txBody>
      </p:sp>
    </p:spTree>
    <p:extLst>
      <p:ext uri="{BB962C8B-B14F-4D97-AF65-F5344CB8AC3E}">
        <p14:creationId xmlns:p14="http://schemas.microsoft.com/office/powerpoint/2010/main" val="1975077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346197"/>
            <a:ext cx="3932237" cy="11430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489196"/>
            <a:ext cx="3932237" cy="33832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90C0EE1-FF7A-42C8-9A5B-E71C1BC7830A}" type="datetimeFigureOut">
              <a:rPr lang="en-US" smtClean="0"/>
              <a:t>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522FDB-4814-4FCF-B7E3-6F9565343FBB}" type="slidenum">
              <a:rPr lang="en-US" smtClean="0"/>
              <a:t>‹#›</a:t>
            </a:fld>
            <a:endParaRPr lang="en-US" dirty="0"/>
          </a:p>
        </p:txBody>
      </p:sp>
    </p:spTree>
    <p:extLst>
      <p:ext uri="{BB962C8B-B14F-4D97-AF65-F5344CB8AC3E}">
        <p14:creationId xmlns:p14="http://schemas.microsoft.com/office/powerpoint/2010/main" val="345013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Freeform 3"/>
          <p:cNvSpPr/>
          <p:nvPr userDrawn="1"/>
        </p:nvSpPr>
        <p:spPr>
          <a:xfrm>
            <a:off x="0" y="6309360"/>
            <a:ext cx="12184277" cy="548640"/>
          </a:xfrm>
          <a:custGeom>
            <a:avLst/>
            <a:gdLst/>
            <a:ahLst/>
            <a:cxnLst/>
            <a:rect l="l" t="t" r="r" b="b"/>
            <a:pathLst>
              <a:path w="4813542" h="125676">
                <a:moveTo>
                  <a:pt x="0" y="0"/>
                </a:moveTo>
                <a:lnTo>
                  <a:pt x="4813542" y="0"/>
                </a:lnTo>
                <a:lnTo>
                  <a:pt x="4813542" y="125676"/>
                </a:lnTo>
                <a:lnTo>
                  <a:pt x="0" y="125676"/>
                </a:lnTo>
                <a:close/>
              </a:path>
            </a:pathLst>
          </a:custGeom>
          <a:solidFill>
            <a:srgbClr val="A93A1E"/>
          </a:solidFill>
        </p:spPr>
        <p:txBody>
          <a:bodyPr/>
          <a:lstStyle/>
          <a:p>
            <a:endParaRPr lang="en-US"/>
          </a:p>
        </p:txBody>
      </p:sp>
      <p:sp>
        <p:nvSpPr>
          <p:cNvPr id="2" name="Title Placeholder 1"/>
          <p:cNvSpPr>
            <a:spLocks noGrp="1"/>
          </p:cNvSpPr>
          <p:nvPr>
            <p:ph type="title"/>
          </p:nvPr>
        </p:nvSpPr>
        <p:spPr>
          <a:xfrm>
            <a:off x="1752600" y="365125"/>
            <a:ext cx="8686800" cy="1325563"/>
          </a:xfrm>
          <a:prstGeom prst="rect">
            <a:avLst/>
          </a:prstGeom>
          <a:solidFill>
            <a:srgbClr val="2A3F6D"/>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24400" y="6356350"/>
            <a:ext cx="2743200" cy="365125"/>
          </a:xfrm>
          <a:prstGeom prst="rect">
            <a:avLst/>
          </a:prstGeom>
        </p:spPr>
        <p:txBody>
          <a:bodyPr vert="horz" lIns="91440" tIns="45720" rIns="91440" bIns="45720" rtlCol="0" anchor="ctr"/>
          <a:lstStyle>
            <a:lvl1pPr algn="ctr">
              <a:defRPr sz="1200">
                <a:solidFill>
                  <a:schemeClr val="bg1"/>
                </a:solidFill>
              </a:defRPr>
            </a:lvl1pPr>
          </a:lstStyle>
          <a:p>
            <a:fld id="{890C0EE1-FF7A-42C8-9A5B-E71C1BC7830A}" type="datetimeFigureOut">
              <a:rPr lang="en-US" smtClean="0"/>
              <a:pPr/>
              <a:t>2/2/2026</a:t>
            </a:fld>
            <a:endParaRPr lang="en-US" dirty="0"/>
          </a:p>
        </p:txBody>
      </p:sp>
      <p:sp>
        <p:nvSpPr>
          <p:cNvPr id="5" name="Footer Placeholder 4"/>
          <p:cNvSpPr>
            <a:spLocks noGrp="1"/>
          </p:cNvSpPr>
          <p:nvPr>
            <p:ph type="ftr" sz="quarter" idx="3"/>
          </p:nvPr>
        </p:nvSpPr>
        <p:spPr>
          <a:xfrm>
            <a:off x="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448800" y="6356350"/>
            <a:ext cx="2743200" cy="365125"/>
          </a:xfrm>
          <a:prstGeom prst="rect">
            <a:avLst/>
          </a:prstGeom>
        </p:spPr>
        <p:txBody>
          <a:bodyPr vert="horz" lIns="91440" tIns="45720" rIns="91440" bIns="45720" rtlCol="0" anchor="ctr"/>
          <a:lstStyle>
            <a:lvl1pPr algn="ctr">
              <a:defRPr sz="2000">
                <a:solidFill>
                  <a:schemeClr val="bg1"/>
                </a:solidFill>
              </a:defRPr>
            </a:lvl1pPr>
          </a:lstStyle>
          <a:p>
            <a:fld id="{BB522FDB-4814-4FCF-B7E3-6F9565343FBB}" type="slidenum">
              <a:rPr lang="en-US" smtClean="0"/>
              <a:pPr/>
              <a:t>‹#›</a:t>
            </a:fld>
            <a:endParaRPr lang="en-US" dirty="0"/>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6441" y="403762"/>
            <a:ext cx="1186824" cy="1186824"/>
          </a:xfrm>
          <a:prstGeom prst="rect">
            <a:avLst/>
          </a:prstGeom>
        </p:spPr>
      </p:pic>
    </p:spTree>
    <p:extLst>
      <p:ext uri="{BB962C8B-B14F-4D97-AF65-F5344CB8AC3E}">
        <p14:creationId xmlns:p14="http://schemas.microsoft.com/office/powerpoint/2010/main" val="674971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ric.Gibson@Ky.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9"/>
          <p:cNvSpPr txBox="1"/>
          <p:nvPr/>
        </p:nvSpPr>
        <p:spPr>
          <a:xfrm>
            <a:off x="4432592" y="5220484"/>
            <a:ext cx="3517886" cy="95410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latin typeface="Arial" panose="020B0604020202020204" pitchFamily="34" charset="0"/>
                <a:cs typeface="Arial" panose="020B0604020202020204" pitchFamily="34" charset="0"/>
              </a:rPr>
              <a:t>Director Eric Gibson</a:t>
            </a:r>
          </a:p>
          <a:p>
            <a:r>
              <a:rPr lang="en-US" sz="2800" dirty="0">
                <a:latin typeface="Arial" panose="020B0604020202020204" pitchFamily="34" charset="0"/>
                <a:cs typeface="Arial" panose="020B0604020202020204" pitchFamily="34" charset="0"/>
                <a:hlinkClick r:id="rId3"/>
              </a:rPr>
              <a:t>Eric.Gibson@ky.gov</a:t>
            </a:r>
            <a:r>
              <a:rPr lang="en-US" sz="2800" dirty="0">
                <a:latin typeface="Arial" panose="020B0604020202020204" pitchFamily="34" charset="0"/>
                <a:cs typeface="Arial" panose="020B0604020202020204" pitchFamily="34" charset="0"/>
              </a:rPr>
              <a:t> </a:t>
            </a:r>
          </a:p>
        </p:txBody>
      </p:sp>
      <p:sp>
        <p:nvSpPr>
          <p:cNvPr id="7" name="TextBox 6"/>
          <p:cNvSpPr txBox="1"/>
          <p:nvPr/>
        </p:nvSpPr>
        <p:spPr>
          <a:xfrm>
            <a:off x="9354368" y="411020"/>
            <a:ext cx="2614819" cy="461665"/>
          </a:xfrm>
          <a:prstGeom prst="rect">
            <a:avLst/>
          </a:prstGeom>
          <a:noFill/>
        </p:spPr>
        <p:txBody>
          <a:bodyPr wrap="none" rtlCol="0">
            <a:spAutoFit/>
          </a:bodyPr>
          <a:lstStyle/>
          <a:p>
            <a:pPr algn="ctr"/>
            <a:r>
              <a:rPr lang="en-US" sz="2400" dirty="0">
                <a:latin typeface="Arial" panose="020B0604020202020204" pitchFamily="34" charset="0"/>
                <a:cs typeface="Arial" panose="020B0604020202020204" pitchFamily="34" charset="0"/>
              </a:rPr>
              <a:t> February 3, 2026</a:t>
            </a:r>
            <a:endParaRPr lang="en-US" sz="2400" b="1" dirty="0">
              <a:latin typeface="Arial" panose="020B0604020202020204" pitchFamily="34" charset="0"/>
              <a:cs typeface="Arial" panose="020B0604020202020204" pitchFamily="34" charset="0"/>
            </a:endParaRPr>
          </a:p>
        </p:txBody>
      </p:sp>
      <p:sp>
        <p:nvSpPr>
          <p:cNvPr id="9" name="TextBox 8"/>
          <p:cNvSpPr txBox="1"/>
          <p:nvPr/>
        </p:nvSpPr>
        <p:spPr>
          <a:xfrm>
            <a:off x="140677" y="1995365"/>
            <a:ext cx="5445477" cy="1815882"/>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The </a:t>
            </a:r>
            <a:r>
              <a:rPr lang="en-US" sz="4000" dirty="0">
                <a:latin typeface="Arial" panose="020B0604020202020204" pitchFamily="34" charset="0"/>
                <a:cs typeface="Arial" panose="020B0604020202020204" pitchFamily="34" charset="0"/>
              </a:rPr>
              <a:t>Cost</a:t>
            </a:r>
            <a:r>
              <a:rPr lang="en-US" sz="3600" dirty="0">
                <a:latin typeface="Arial" panose="020B0604020202020204" pitchFamily="34" charset="0"/>
                <a:cs typeface="Arial" panose="020B0604020202020204" pitchFamily="34" charset="0"/>
              </a:rPr>
              <a:t> of Disasters </a:t>
            </a:r>
          </a:p>
          <a:p>
            <a:r>
              <a:rPr lang="en-US" sz="3600" dirty="0">
                <a:latin typeface="Arial" panose="020B0604020202020204" pitchFamily="34" charset="0"/>
                <a:cs typeface="Arial" panose="020B0604020202020204" pitchFamily="34" charset="0"/>
              </a:rPr>
              <a:t>to State and Local Economies.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3558" y="1720736"/>
            <a:ext cx="3749897" cy="3350028"/>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6800" y="1720736"/>
            <a:ext cx="3145536" cy="3350028"/>
          </a:xfrm>
          <a:prstGeom prst="rect">
            <a:avLst/>
          </a:prstGeom>
        </p:spPr>
      </p:pic>
    </p:spTree>
    <p:extLst>
      <p:ext uri="{BB962C8B-B14F-4D97-AF65-F5344CB8AC3E}">
        <p14:creationId xmlns:p14="http://schemas.microsoft.com/office/powerpoint/2010/main" val="974390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1FB34-A453-CBEC-0741-04C5262BC212}"/>
              </a:ext>
            </a:extLst>
          </p:cNvPr>
          <p:cNvSpPr>
            <a:spLocks noGrp="1"/>
          </p:cNvSpPr>
          <p:nvPr>
            <p:ph type="title"/>
          </p:nvPr>
        </p:nvSpPr>
        <p:spPr/>
        <p:txBody>
          <a:bodyPr/>
          <a:lstStyle/>
          <a:p>
            <a:pPr algn="ctr"/>
            <a:r>
              <a:rPr lang="en-US" dirty="0"/>
              <a:t>Hazard Mitigation</a:t>
            </a:r>
          </a:p>
        </p:txBody>
      </p:sp>
      <p:sp>
        <p:nvSpPr>
          <p:cNvPr id="3" name="Content Placeholder 2">
            <a:extLst>
              <a:ext uri="{FF2B5EF4-FFF2-40B4-BE49-F238E27FC236}">
                <a16:creationId xmlns:a16="http://schemas.microsoft.com/office/drawing/2014/main" id="{6F3DD99F-81E9-B9C6-54C7-415F7AD5DB6A}"/>
              </a:ext>
            </a:extLst>
          </p:cNvPr>
          <p:cNvSpPr>
            <a:spLocks noGrp="1"/>
          </p:cNvSpPr>
          <p:nvPr>
            <p:ph idx="1"/>
          </p:nvPr>
        </p:nvSpPr>
        <p:spPr/>
        <p:txBody>
          <a:bodyPr>
            <a:normAutofit/>
          </a:bodyPr>
          <a:lstStyle/>
          <a:p>
            <a:r>
              <a:rPr lang="en-US" dirty="0"/>
              <a:t>Two types of HM funding in a disaster</a:t>
            </a:r>
          </a:p>
          <a:p>
            <a:pPr lvl="1"/>
            <a:r>
              <a:rPr lang="en-US"/>
              <a:t>When </a:t>
            </a:r>
            <a:r>
              <a:rPr lang="en-US" smtClean="0"/>
              <a:t>repairing, </a:t>
            </a:r>
            <a:r>
              <a:rPr lang="en-US" dirty="0"/>
              <a:t>entity can build back with better/stronger </a:t>
            </a:r>
            <a:r>
              <a:rPr lang="en-US"/>
              <a:t>acceptable </a:t>
            </a:r>
            <a:r>
              <a:rPr lang="en-US" smtClean="0"/>
              <a:t>method; </a:t>
            </a:r>
            <a:r>
              <a:rPr lang="en-US"/>
              <a:t>for </a:t>
            </a:r>
            <a:r>
              <a:rPr lang="en-US" smtClean="0"/>
              <a:t>example, </a:t>
            </a:r>
            <a:r>
              <a:rPr lang="en-US" dirty="0"/>
              <a:t>utility can replace a wooden pole that was broken with </a:t>
            </a:r>
            <a:r>
              <a:rPr lang="en-US"/>
              <a:t>a </a:t>
            </a:r>
            <a:r>
              <a:rPr lang="en-US" smtClean="0"/>
              <a:t>metal </a:t>
            </a:r>
            <a:endParaRPr lang="en-US" dirty="0"/>
          </a:p>
          <a:p>
            <a:pPr lvl="1"/>
            <a:r>
              <a:rPr lang="en-US" dirty="0"/>
              <a:t>Can be used for buyouts, generators, storm shelters, flood walls, storm </a:t>
            </a:r>
            <a:r>
              <a:rPr lang="en-US"/>
              <a:t>sirens</a:t>
            </a:r>
            <a:r>
              <a:rPr lang="en-US" smtClean="0"/>
              <a:t>. Major </a:t>
            </a:r>
            <a:r>
              <a:rPr lang="en-US" dirty="0"/>
              <a:t>Accomplishments </a:t>
            </a:r>
          </a:p>
          <a:p>
            <a:pPr lvl="1"/>
            <a:r>
              <a:rPr lang="en-US" dirty="0"/>
              <a:t>600 flooded homes purchased and given to local government</a:t>
            </a:r>
          </a:p>
          <a:p>
            <a:pPr lvl="1"/>
            <a:r>
              <a:rPr lang="en-US" dirty="0"/>
              <a:t>100 storm shelters built</a:t>
            </a:r>
          </a:p>
          <a:p>
            <a:pPr lvl="1"/>
            <a:r>
              <a:rPr lang="en-US" dirty="0"/>
              <a:t>100s of generators placed on critical infrastructure. </a:t>
            </a:r>
          </a:p>
          <a:p>
            <a:r>
              <a:rPr lang="en-US" dirty="0"/>
              <a:t>Research indicates for every $1.00 invested an $8.00 return is realized. </a:t>
            </a:r>
          </a:p>
          <a:p>
            <a:pPr lvl="1"/>
            <a:endParaRPr lang="en-US" dirty="0"/>
          </a:p>
        </p:txBody>
      </p:sp>
    </p:spTree>
    <p:extLst>
      <p:ext uri="{BB962C8B-B14F-4D97-AF65-F5344CB8AC3E}">
        <p14:creationId xmlns:p14="http://schemas.microsoft.com/office/powerpoint/2010/main" val="3136579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658285" y="342636"/>
            <a:ext cx="8869680" cy="914400"/>
          </a:xfrm>
          <a:prstGeom prst="rect">
            <a:avLst/>
          </a:prstGeom>
          <a:solidFill>
            <a:srgbClr val="2A3F6D"/>
          </a:solidFill>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sz="10000" dirty="0">
              <a:latin typeface="+mn-lt"/>
            </a:endParaRPr>
          </a:p>
          <a:p>
            <a:endParaRPr lang="en-US" sz="10000" dirty="0">
              <a:latin typeface="+mn-lt"/>
            </a:endParaRPr>
          </a:p>
          <a:p>
            <a:r>
              <a:rPr lang="en-US" sz="14400" dirty="0">
                <a:latin typeface="Arial" panose="020B0604020202020204" pitchFamily="34" charset="0"/>
                <a:cs typeface="Arial" panose="020B0604020202020204" pitchFamily="34" charset="0"/>
              </a:rPr>
              <a:t>$404M Backlog of Funds from FEMA</a:t>
            </a:r>
          </a:p>
          <a:p>
            <a:pPr lvl="0"/>
            <a:endParaRPr lang="en-US" dirty="0"/>
          </a:p>
        </p:txBody>
      </p:sp>
      <p:sp>
        <p:nvSpPr>
          <p:cNvPr id="6" name="Footer Placeholder 17"/>
          <p:cNvSpPr>
            <a:spLocks noGrp="1"/>
          </p:cNvSpPr>
          <p:nvPr>
            <p:ph type="ftr" sz="quarter" idx="11"/>
          </p:nvPr>
        </p:nvSpPr>
        <p:spPr>
          <a:xfrm>
            <a:off x="0" y="6492875"/>
            <a:ext cx="4114800" cy="365125"/>
          </a:xfrm>
        </p:spPr>
        <p:txBody>
          <a:bodyPr/>
          <a:lstStyle/>
          <a:p>
            <a:r>
              <a:rPr lang="en-US" b="1" dirty="0">
                <a:solidFill>
                  <a:schemeClr val="bg1"/>
                </a:solidFill>
              </a:rPr>
              <a:t>UK Econ Conf 3 FEB 26</a:t>
            </a:r>
          </a:p>
          <a:p>
            <a:endParaRPr lang="en-US" dirty="0"/>
          </a:p>
        </p:txBody>
      </p:sp>
      <p:sp>
        <p:nvSpPr>
          <p:cNvPr id="2" name="Rectangle 1"/>
          <p:cNvSpPr/>
          <p:nvPr/>
        </p:nvSpPr>
        <p:spPr>
          <a:xfrm>
            <a:off x="2523393" y="1902084"/>
            <a:ext cx="9454661" cy="3605987"/>
          </a:xfrm>
          <a:prstGeom prst="rect">
            <a:avLst/>
          </a:prstGeom>
        </p:spPr>
        <p:txBody>
          <a:bodyPr wrap="square">
            <a:spAutoFit/>
          </a:bodyPr>
          <a:lstStyle/>
          <a:p>
            <a:pPr marR="0" lvl="0">
              <a:lnSpc>
                <a:spcPct val="107000"/>
              </a:lnSpc>
              <a:spcBef>
                <a:spcPts val="0"/>
              </a:spcBef>
              <a:spcAft>
                <a:spcPts val="0"/>
              </a:spcAft>
            </a:pPr>
            <a:r>
              <a:rPr lang="en-US" sz="3600" dirty="0">
                <a:latin typeface="Arial" panose="020B0604020202020204" pitchFamily="34" charset="0"/>
                <a:ea typeface="Calibri" panose="020F0502020204030204" pitchFamily="34" charset="0"/>
                <a:cs typeface="Arial" panose="020B0604020202020204" pitchFamily="34" charset="0"/>
              </a:rPr>
              <a:t>Slowed Response to Review Project Obligation, Final Inspections</a:t>
            </a:r>
          </a:p>
          <a:p>
            <a:pPr marR="0" lvl="0">
              <a:lnSpc>
                <a:spcPct val="107000"/>
              </a:lnSpc>
              <a:spcBef>
                <a:spcPts val="0"/>
              </a:spcBef>
              <a:spcAft>
                <a:spcPts val="0"/>
              </a:spcAft>
            </a:pPr>
            <a:endParaRPr lang="en-US" sz="3600" dirty="0">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pPr>
            <a:r>
              <a:rPr lang="en-US" sz="3600" dirty="0">
                <a:latin typeface="Arial" panose="020B0604020202020204" pitchFamily="34" charset="0"/>
                <a:ea typeface="Calibri" panose="020F0502020204030204" pitchFamily="34" charset="0"/>
                <a:cs typeface="Arial" panose="020B0604020202020204" pitchFamily="34" charset="0"/>
              </a:rPr>
              <a:t>Policy Changes </a:t>
            </a:r>
          </a:p>
          <a:p>
            <a:pPr marR="0" lvl="0">
              <a:lnSpc>
                <a:spcPct val="107000"/>
              </a:lnSpc>
              <a:spcBef>
                <a:spcPts val="0"/>
              </a:spcBef>
              <a:spcAft>
                <a:spcPts val="0"/>
              </a:spcAft>
            </a:pPr>
            <a:endParaRPr lang="en-US" sz="3600" dirty="0">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800"/>
              </a:spcAft>
            </a:pPr>
            <a:r>
              <a:rPr lang="en-US" sz="3600" dirty="0">
                <a:latin typeface="Arial" panose="020B0604020202020204" pitchFamily="34" charset="0"/>
                <a:ea typeface="Calibri" panose="020F0502020204030204" pitchFamily="34" charset="0"/>
                <a:cs typeface="Arial" panose="020B0604020202020204" pitchFamily="34" charset="0"/>
              </a:rPr>
              <a:t>Extra Scrutiny</a:t>
            </a:r>
          </a:p>
        </p:txBody>
      </p:sp>
      <p:pic>
        <p:nvPicPr>
          <p:cNvPr id="13" name="Picture 12"/>
          <p:cNvPicPr>
            <a:picLocks noChangeAspect="1"/>
          </p:cNvPicPr>
          <p:nvPr/>
        </p:nvPicPr>
        <p:blipFill>
          <a:blip r:embed="rId3"/>
          <a:stretch>
            <a:fillRect/>
          </a:stretch>
        </p:blipFill>
        <p:spPr>
          <a:xfrm>
            <a:off x="1192727" y="1902084"/>
            <a:ext cx="1193838" cy="1181488"/>
          </a:xfrm>
          <a:prstGeom prst="rect">
            <a:avLst/>
          </a:prstGeom>
        </p:spPr>
      </p:pic>
      <p:pic>
        <p:nvPicPr>
          <p:cNvPr id="14" name="Picture 13"/>
          <p:cNvPicPr>
            <a:picLocks noChangeAspect="1"/>
          </p:cNvPicPr>
          <p:nvPr/>
        </p:nvPicPr>
        <p:blipFill>
          <a:blip r:embed="rId3"/>
          <a:stretch>
            <a:fillRect/>
          </a:stretch>
        </p:blipFill>
        <p:spPr>
          <a:xfrm>
            <a:off x="1192727" y="3430547"/>
            <a:ext cx="1193838" cy="1181488"/>
          </a:xfrm>
          <a:prstGeom prst="rect">
            <a:avLst/>
          </a:prstGeom>
        </p:spPr>
      </p:pic>
      <p:pic>
        <p:nvPicPr>
          <p:cNvPr id="15" name="Picture 14"/>
          <p:cNvPicPr>
            <a:picLocks noChangeAspect="1"/>
          </p:cNvPicPr>
          <p:nvPr/>
        </p:nvPicPr>
        <p:blipFill>
          <a:blip r:embed="rId3"/>
          <a:stretch>
            <a:fillRect/>
          </a:stretch>
        </p:blipFill>
        <p:spPr>
          <a:xfrm>
            <a:off x="1192727" y="4666339"/>
            <a:ext cx="1193838" cy="1181488"/>
          </a:xfrm>
          <a:prstGeom prst="rect">
            <a:avLst/>
          </a:prstGeom>
        </p:spPr>
      </p:pic>
    </p:spTree>
    <p:extLst>
      <p:ext uri="{BB962C8B-B14F-4D97-AF65-F5344CB8AC3E}">
        <p14:creationId xmlns:p14="http://schemas.microsoft.com/office/powerpoint/2010/main" val="1346459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EE16B-844B-ED7D-0614-5AAD705AD761}"/>
              </a:ext>
            </a:extLst>
          </p:cNvPr>
          <p:cNvSpPr>
            <a:spLocks noGrp="1"/>
          </p:cNvSpPr>
          <p:nvPr>
            <p:ph type="title"/>
          </p:nvPr>
        </p:nvSpPr>
        <p:spPr/>
        <p:txBody>
          <a:bodyPr/>
          <a:lstStyle/>
          <a:p>
            <a:pPr algn="ctr"/>
            <a:r>
              <a:rPr lang="en-US" dirty="0"/>
              <a:t>Economic Concerns</a:t>
            </a:r>
          </a:p>
        </p:txBody>
      </p:sp>
      <p:sp>
        <p:nvSpPr>
          <p:cNvPr id="3" name="Content Placeholder 2">
            <a:extLst>
              <a:ext uri="{FF2B5EF4-FFF2-40B4-BE49-F238E27FC236}">
                <a16:creationId xmlns:a16="http://schemas.microsoft.com/office/drawing/2014/main" id="{F90BF2EB-23FC-E4ED-B00A-33DFEED69EE7}"/>
              </a:ext>
            </a:extLst>
          </p:cNvPr>
          <p:cNvSpPr>
            <a:spLocks noGrp="1"/>
          </p:cNvSpPr>
          <p:nvPr>
            <p:ph idx="1"/>
          </p:nvPr>
        </p:nvSpPr>
        <p:spPr/>
        <p:txBody>
          <a:bodyPr/>
          <a:lstStyle/>
          <a:p>
            <a:r>
              <a:rPr lang="en-US" dirty="0"/>
              <a:t>Long reimbursement process causes impacted entity to be cash strapped for years after a disaster or forced into financing repairs.</a:t>
            </a:r>
          </a:p>
          <a:p>
            <a:endParaRPr lang="en-US" dirty="0"/>
          </a:p>
          <a:p>
            <a:r>
              <a:rPr lang="en-US" dirty="0"/>
              <a:t>Repetitive Loss entities risk future denials by deferring maintenance money and/or labor that is being shifted to disaster repairs.</a:t>
            </a:r>
          </a:p>
          <a:p>
            <a:endParaRPr lang="en-US" dirty="0"/>
          </a:p>
          <a:p>
            <a:r>
              <a:rPr lang="en-US" dirty="0"/>
              <a:t>Potential changes or elimination of Federal Assistance at current levels would switch more burden to state and local government budgets.</a:t>
            </a:r>
          </a:p>
          <a:p>
            <a:endParaRPr lang="en-US" dirty="0"/>
          </a:p>
        </p:txBody>
      </p:sp>
    </p:spTree>
    <p:extLst>
      <p:ext uri="{BB962C8B-B14F-4D97-AF65-F5344CB8AC3E}">
        <p14:creationId xmlns:p14="http://schemas.microsoft.com/office/powerpoint/2010/main" val="4266776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658285" y="333844"/>
            <a:ext cx="8869680" cy="914400"/>
          </a:xfrm>
          <a:prstGeom prst="rect">
            <a:avLst/>
          </a:prstGeom>
          <a:solidFill>
            <a:srgbClr val="2A3F6D"/>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en-US" sz="4800" dirty="0">
                <a:latin typeface="Arial" panose="020B0604020202020204" pitchFamily="34" charset="0"/>
                <a:cs typeface="Arial" panose="020B0604020202020204" pitchFamily="34" charset="0"/>
              </a:rPr>
              <a:t>Contact Information</a:t>
            </a:r>
          </a:p>
        </p:txBody>
      </p:sp>
      <p:sp>
        <p:nvSpPr>
          <p:cNvPr id="10" name="TextBox 9"/>
          <p:cNvSpPr txBox="1"/>
          <p:nvPr/>
        </p:nvSpPr>
        <p:spPr>
          <a:xfrm>
            <a:off x="4805438" y="2587187"/>
            <a:ext cx="1018227" cy="646331"/>
          </a:xfrm>
          <a:prstGeom prst="rect">
            <a:avLst/>
          </a:prstGeom>
          <a:noFill/>
        </p:spPr>
        <p:txBody>
          <a:bodyPr wrap="none" rtlCol="0">
            <a:spAutoFit/>
          </a:bodyPr>
          <a:lstStyle/>
          <a:p>
            <a:r>
              <a:rPr lang="en-US" dirty="0">
                <a:solidFill>
                  <a:schemeClr val="bg1"/>
                </a:solidFill>
                <a:latin typeface="Arial" panose="020B0604020202020204" pitchFamily="34" charset="0"/>
                <a:cs typeface="Arial" panose="020B0604020202020204" pitchFamily="34" charset="0"/>
              </a:rPr>
              <a:t>What is </a:t>
            </a:r>
            <a:br>
              <a:rPr lang="en-US"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KQS? </a:t>
            </a:r>
          </a:p>
        </p:txBody>
      </p:sp>
      <p:sp>
        <p:nvSpPr>
          <p:cNvPr id="11" name="TextBox 10"/>
          <p:cNvSpPr txBox="1"/>
          <p:nvPr/>
        </p:nvSpPr>
        <p:spPr>
          <a:xfrm>
            <a:off x="2390107" y="1894690"/>
            <a:ext cx="8237776" cy="2677656"/>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Director Eric Gibson</a:t>
            </a:r>
          </a:p>
          <a:p>
            <a:r>
              <a:rPr lang="en-US" sz="2800" dirty="0">
                <a:latin typeface="Arial" panose="020B0604020202020204" pitchFamily="34" charset="0"/>
                <a:cs typeface="Arial" panose="020B0604020202020204" pitchFamily="34" charset="0"/>
              </a:rPr>
              <a:t>Kentucky Division of Emergency Management</a:t>
            </a:r>
          </a:p>
          <a:p>
            <a:r>
              <a:rPr lang="en-US" sz="2800" dirty="0">
                <a:latin typeface="Arial" panose="020B0604020202020204" pitchFamily="34" charset="0"/>
                <a:cs typeface="Arial" panose="020B0604020202020204" pitchFamily="34" charset="0"/>
              </a:rPr>
              <a:t>100 Minuteman Parkway, Suite 103</a:t>
            </a:r>
          </a:p>
          <a:p>
            <a:r>
              <a:rPr lang="en-US" sz="2800" dirty="0">
                <a:latin typeface="Arial" panose="020B0604020202020204" pitchFamily="34" charset="0"/>
                <a:cs typeface="Arial" panose="020B0604020202020204" pitchFamily="34" charset="0"/>
              </a:rPr>
              <a:t>Frankfort, Kentucky 40601</a:t>
            </a:r>
          </a:p>
          <a:p>
            <a:r>
              <a:rPr lang="en-US" sz="2800" dirty="0">
                <a:latin typeface="Arial" panose="020B0604020202020204" pitchFamily="34" charset="0"/>
                <a:cs typeface="Arial" panose="020B0604020202020204" pitchFamily="34" charset="0"/>
              </a:rPr>
              <a:t>502-607-1682</a:t>
            </a:r>
          </a:p>
          <a:p>
            <a:r>
              <a:rPr lang="en-US" sz="2800" dirty="0">
                <a:latin typeface="Arial" panose="020B0604020202020204" pitchFamily="34" charset="0"/>
                <a:cs typeface="Arial" panose="020B0604020202020204" pitchFamily="34" charset="0"/>
              </a:rPr>
              <a:t>Email: Eric.Gibson@ky.gov</a:t>
            </a:r>
          </a:p>
        </p:txBody>
      </p:sp>
      <p:sp>
        <p:nvSpPr>
          <p:cNvPr id="12" name="Rectangle 11"/>
          <p:cNvSpPr/>
          <p:nvPr/>
        </p:nvSpPr>
        <p:spPr>
          <a:xfrm>
            <a:off x="2390107" y="4961623"/>
            <a:ext cx="6390467" cy="523220"/>
          </a:xfrm>
          <a:prstGeom prst="rect">
            <a:avLst/>
          </a:prstGeom>
        </p:spPr>
        <p:txBody>
          <a:bodyPr wrap="none">
            <a:spAutoFit/>
          </a:bodyPr>
          <a:lstStyle/>
          <a:p>
            <a:r>
              <a:rPr lang="en-US" sz="2800" dirty="0">
                <a:solidFill>
                  <a:srgbClr val="3333FF"/>
                </a:solidFill>
                <a:latin typeface="Arial" panose="020B0604020202020204" pitchFamily="34" charset="0"/>
                <a:cs typeface="Arial" panose="020B0604020202020204" pitchFamily="34" charset="0"/>
              </a:rPr>
              <a:t>https://kyem.ky.gov/Pages/default.aspx</a:t>
            </a:r>
          </a:p>
        </p:txBody>
      </p:sp>
      <p:sp>
        <p:nvSpPr>
          <p:cNvPr id="7" name="Footer Placeholder 17"/>
          <p:cNvSpPr>
            <a:spLocks noGrp="1"/>
          </p:cNvSpPr>
          <p:nvPr>
            <p:ph type="ftr" sz="quarter" idx="11"/>
          </p:nvPr>
        </p:nvSpPr>
        <p:spPr>
          <a:xfrm>
            <a:off x="0" y="6492875"/>
            <a:ext cx="4114800" cy="365125"/>
          </a:xfrm>
        </p:spPr>
        <p:txBody>
          <a:bodyPr/>
          <a:lstStyle/>
          <a:p>
            <a:r>
              <a:rPr lang="en-US" b="1" dirty="0">
                <a:solidFill>
                  <a:schemeClr val="bg1"/>
                </a:solidFill>
              </a:rPr>
              <a:t>UK Econ Conf 3 FEB 26</a:t>
            </a:r>
          </a:p>
          <a:p>
            <a:endParaRPr lang="en-US" dirty="0"/>
          </a:p>
        </p:txBody>
      </p:sp>
    </p:spTree>
    <p:extLst>
      <p:ext uri="{BB962C8B-B14F-4D97-AF65-F5344CB8AC3E}">
        <p14:creationId xmlns:p14="http://schemas.microsoft.com/office/powerpoint/2010/main" val="1038966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B3BC0-42A1-FDF9-8B4B-2FBEEB260617}"/>
              </a:ext>
            </a:extLst>
          </p:cNvPr>
          <p:cNvSpPr>
            <a:spLocks noGrp="1"/>
          </p:cNvSpPr>
          <p:nvPr>
            <p:ph type="title"/>
          </p:nvPr>
        </p:nvSpPr>
        <p:spPr/>
        <p:txBody>
          <a:bodyPr/>
          <a:lstStyle/>
          <a:p>
            <a:pPr algn="ctr"/>
            <a:r>
              <a:rPr lang="en-US" dirty="0"/>
              <a:t>Kentucky Disaster Facts</a:t>
            </a:r>
          </a:p>
        </p:txBody>
      </p:sp>
      <p:sp>
        <p:nvSpPr>
          <p:cNvPr id="3" name="Content Placeholder 2">
            <a:extLst>
              <a:ext uri="{FF2B5EF4-FFF2-40B4-BE49-F238E27FC236}">
                <a16:creationId xmlns:a16="http://schemas.microsoft.com/office/drawing/2014/main" id="{6CBF22D0-563E-9FF0-9675-2F7611D61849}"/>
              </a:ext>
            </a:extLst>
          </p:cNvPr>
          <p:cNvSpPr>
            <a:spLocks noGrp="1"/>
          </p:cNvSpPr>
          <p:nvPr>
            <p:ph idx="1"/>
          </p:nvPr>
        </p:nvSpPr>
        <p:spPr/>
        <p:txBody>
          <a:bodyPr/>
          <a:lstStyle/>
          <a:p>
            <a:r>
              <a:rPr lang="en-US" dirty="0"/>
              <a:t>Three types of disaster assistance, Public Assistance, Individual Assistance, Hazard Mitigation</a:t>
            </a:r>
          </a:p>
          <a:p>
            <a:r>
              <a:rPr lang="en-US" dirty="0"/>
              <a:t>Seven of the top ten most declared counties in the US</a:t>
            </a:r>
          </a:p>
          <a:p>
            <a:r>
              <a:rPr lang="en-US" dirty="0"/>
              <a:t>Kentucky PA Threshold 8.7 million based on state population x $1.94</a:t>
            </a:r>
          </a:p>
          <a:p>
            <a:r>
              <a:rPr lang="en-US" dirty="0"/>
              <a:t>County by county PA threshold based on population x $4.86</a:t>
            </a:r>
          </a:p>
          <a:p>
            <a:pPr lvl="1"/>
            <a:r>
              <a:rPr lang="en-US" dirty="0"/>
              <a:t>Fayette $1,567,690.20 Johnson $110,224.80 </a:t>
            </a:r>
          </a:p>
          <a:p>
            <a:r>
              <a:rPr lang="en-US" dirty="0"/>
              <a:t>Individual Assistance, no numerical formula for consideration</a:t>
            </a:r>
          </a:p>
          <a:p>
            <a:r>
              <a:rPr lang="en-US" dirty="0"/>
              <a:t>Hazard Mitigation, Enhanced Status, 20% of PA declaration value at 1 year. Under appeal for last two events.</a:t>
            </a:r>
          </a:p>
        </p:txBody>
      </p:sp>
    </p:spTree>
    <p:extLst>
      <p:ext uri="{BB962C8B-B14F-4D97-AF65-F5344CB8AC3E}">
        <p14:creationId xmlns:p14="http://schemas.microsoft.com/office/powerpoint/2010/main" val="686354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KY Declared Counties Federal FY25</a:t>
            </a:r>
            <a:endParaRPr lang="en-US" dirty="0"/>
          </a:p>
        </p:txBody>
      </p:sp>
      <p:pic>
        <p:nvPicPr>
          <p:cNvPr id="4" name="Content Placeholder 3"/>
          <p:cNvPicPr>
            <a:picLocks noGrp="1" noChangeAspect="1"/>
          </p:cNvPicPr>
          <p:nvPr>
            <p:ph idx="1"/>
          </p:nvPr>
        </p:nvPicPr>
        <p:blipFill rotWithShape="1">
          <a:blip r:embed="rId2"/>
          <a:srcRect l="1641" t="13255" r="2330" b="21410"/>
          <a:stretch/>
        </p:blipFill>
        <p:spPr>
          <a:xfrm>
            <a:off x="423948" y="1808054"/>
            <a:ext cx="11469714" cy="4226986"/>
          </a:xfrm>
          <a:prstGeom prst="rect">
            <a:avLst/>
          </a:prstGeom>
        </p:spPr>
      </p:pic>
    </p:spTree>
    <p:extLst>
      <p:ext uri="{BB962C8B-B14F-4D97-AF65-F5344CB8AC3E}">
        <p14:creationId xmlns:p14="http://schemas.microsoft.com/office/powerpoint/2010/main" val="1967464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a:latin typeface="Arial" panose="020B0604020202020204" pitchFamily="34" charset="0"/>
                <a:cs typeface="Arial" panose="020B0604020202020204" pitchFamily="34" charset="0"/>
              </a:rPr>
              <a:t>Financial Considerations</a:t>
            </a:r>
          </a:p>
        </p:txBody>
      </p:sp>
      <p:sp>
        <p:nvSpPr>
          <p:cNvPr id="4" name="Content Placeholder 3">
            <a:extLst>
              <a:ext uri="{FF2B5EF4-FFF2-40B4-BE49-F238E27FC236}">
                <a16:creationId xmlns:a16="http://schemas.microsoft.com/office/drawing/2014/main" id="{D769FDB1-A511-7841-909F-ADD98E54CB9D}"/>
              </a:ext>
            </a:extLst>
          </p:cNvPr>
          <p:cNvSpPr>
            <a:spLocks noGrp="1"/>
          </p:cNvSpPr>
          <p:nvPr>
            <p:ph idx="1"/>
          </p:nvPr>
        </p:nvSpPr>
        <p:spPr/>
        <p:txBody>
          <a:bodyPr>
            <a:normAutofit lnSpcReduction="10000"/>
          </a:bodyPr>
          <a:lstStyle/>
          <a:p>
            <a:pPr marL="0" indent="0">
              <a:buNone/>
            </a:pPr>
            <a:r>
              <a:rPr lang="en-US" sz="3300" dirty="0"/>
              <a:t>How disasters have a negative impact on the economy</a:t>
            </a:r>
          </a:p>
          <a:p>
            <a:pPr marL="0" indent="0">
              <a:buNone/>
            </a:pPr>
            <a:endParaRPr lang="en-US" sz="500" dirty="0"/>
          </a:p>
          <a:p>
            <a:pPr lvl="1"/>
            <a:r>
              <a:rPr lang="en-US" sz="3000" dirty="0"/>
              <a:t>Destroys homes, </a:t>
            </a:r>
            <a:r>
              <a:rPr lang="en-US" sz="3000" dirty="0" smtClean="0"/>
              <a:t>business, </a:t>
            </a:r>
            <a:r>
              <a:rPr lang="en-US" sz="3000" dirty="0"/>
              <a:t>and public buildings </a:t>
            </a:r>
          </a:p>
          <a:p>
            <a:pPr lvl="2"/>
            <a:r>
              <a:rPr lang="en-US" sz="3000" dirty="0"/>
              <a:t>Relocate, close, inventory loss, schools</a:t>
            </a:r>
          </a:p>
          <a:p>
            <a:pPr lvl="2"/>
            <a:r>
              <a:rPr lang="en-US" sz="3000" dirty="0"/>
              <a:t>Shrinks tax rolls</a:t>
            </a:r>
          </a:p>
          <a:p>
            <a:pPr lvl="1"/>
            <a:r>
              <a:rPr lang="en-US" sz="3000" dirty="0"/>
              <a:t>Interrupts normal business and local government</a:t>
            </a:r>
          </a:p>
          <a:p>
            <a:pPr lvl="2"/>
            <a:r>
              <a:rPr lang="en-US" sz="3000" dirty="0"/>
              <a:t>Loss of regular customers, official plan out the window</a:t>
            </a:r>
          </a:p>
          <a:p>
            <a:pPr lvl="1"/>
            <a:r>
              <a:rPr lang="en-US" sz="3000" dirty="0"/>
              <a:t>Expensive repairs to infrastructure, delayed reimbursement</a:t>
            </a:r>
          </a:p>
          <a:p>
            <a:pPr lvl="2"/>
            <a:r>
              <a:rPr lang="en-US" sz="3000" dirty="0"/>
              <a:t>Bridges, roads, buildings, utilities, schools/ long process to be whole</a:t>
            </a:r>
          </a:p>
          <a:p>
            <a:pPr marL="457200" lvl="1" indent="0">
              <a:buNone/>
            </a:pPr>
            <a:endParaRPr lang="en-US" dirty="0"/>
          </a:p>
          <a:p>
            <a:pPr marL="457200" lvl="1" indent="0">
              <a:buNone/>
            </a:pPr>
            <a:endParaRPr lang="en-US" dirty="0"/>
          </a:p>
        </p:txBody>
      </p:sp>
      <p:sp>
        <p:nvSpPr>
          <p:cNvPr id="5" name="Footer Placeholder 17"/>
          <p:cNvSpPr>
            <a:spLocks noGrp="1"/>
          </p:cNvSpPr>
          <p:nvPr>
            <p:ph type="ftr" sz="quarter" idx="11"/>
          </p:nvPr>
        </p:nvSpPr>
        <p:spPr/>
        <p:txBody>
          <a:bodyPr/>
          <a:lstStyle/>
          <a:p>
            <a:r>
              <a:rPr lang="en-US" b="1" dirty="0">
                <a:solidFill>
                  <a:schemeClr val="bg1"/>
                </a:solidFill>
              </a:rPr>
              <a:t>UK Econ Conf 3 FEB 26</a:t>
            </a:r>
          </a:p>
          <a:p>
            <a:endParaRPr lang="en-US" dirty="0"/>
          </a:p>
        </p:txBody>
      </p:sp>
    </p:spTree>
    <p:extLst>
      <p:ext uri="{BB962C8B-B14F-4D97-AF65-F5344CB8AC3E}">
        <p14:creationId xmlns:p14="http://schemas.microsoft.com/office/powerpoint/2010/main" val="438151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1394354-08C1-E894-044D-BF615DE8D1A2}"/>
              </a:ext>
            </a:extLst>
          </p:cNvPr>
          <p:cNvSpPr>
            <a:spLocks noGrp="1"/>
          </p:cNvSpPr>
          <p:nvPr>
            <p:ph type="title"/>
          </p:nvPr>
        </p:nvSpPr>
        <p:spPr/>
        <p:txBody>
          <a:bodyPr/>
          <a:lstStyle/>
          <a:p>
            <a:pPr algn="ctr"/>
            <a:r>
              <a:rPr lang="en-US" dirty="0"/>
              <a:t>Financial Considerations</a:t>
            </a:r>
          </a:p>
        </p:txBody>
      </p:sp>
      <p:sp>
        <p:nvSpPr>
          <p:cNvPr id="8" name="Content Placeholder 7">
            <a:extLst>
              <a:ext uri="{FF2B5EF4-FFF2-40B4-BE49-F238E27FC236}">
                <a16:creationId xmlns:a16="http://schemas.microsoft.com/office/drawing/2014/main" id="{9D1BA38C-BC66-F9DC-8E2B-3A557016E812}"/>
              </a:ext>
            </a:extLst>
          </p:cNvPr>
          <p:cNvSpPr>
            <a:spLocks noGrp="1"/>
          </p:cNvSpPr>
          <p:nvPr>
            <p:ph idx="1"/>
          </p:nvPr>
        </p:nvSpPr>
        <p:spPr/>
        <p:txBody>
          <a:bodyPr>
            <a:noAutofit/>
          </a:bodyPr>
          <a:lstStyle/>
          <a:p>
            <a:pPr marL="0" indent="0">
              <a:buNone/>
            </a:pPr>
            <a:r>
              <a:rPr lang="en-US" sz="3100" dirty="0"/>
              <a:t>How disasters have a positive impact on the economy.</a:t>
            </a:r>
          </a:p>
          <a:p>
            <a:pPr marL="0" indent="0">
              <a:buNone/>
            </a:pPr>
            <a:endParaRPr lang="en-US" sz="500" dirty="0"/>
          </a:p>
          <a:p>
            <a:pPr lvl="1"/>
            <a:r>
              <a:rPr lang="en-US" sz="2800" dirty="0"/>
              <a:t>Rebuilding homes and businesses</a:t>
            </a:r>
          </a:p>
          <a:p>
            <a:pPr lvl="2"/>
            <a:r>
              <a:rPr lang="en-US" sz="2800" dirty="0"/>
              <a:t>Construction, building materials, bank loans </a:t>
            </a:r>
          </a:p>
          <a:p>
            <a:pPr lvl="1"/>
            <a:r>
              <a:rPr lang="en-US" sz="2800" dirty="0"/>
              <a:t>Surge of workers into the local area </a:t>
            </a:r>
          </a:p>
          <a:p>
            <a:pPr lvl="2"/>
            <a:r>
              <a:rPr lang="en-US" sz="2800" dirty="0"/>
              <a:t>FEMA, volunteers, contractors, work crews</a:t>
            </a:r>
          </a:p>
          <a:p>
            <a:pPr lvl="1"/>
            <a:r>
              <a:rPr lang="en-US" sz="2800" dirty="0"/>
              <a:t>Local government contracts to repair infrastructure</a:t>
            </a:r>
          </a:p>
          <a:p>
            <a:pPr lvl="2"/>
            <a:r>
              <a:rPr lang="en-US" sz="2800" dirty="0"/>
              <a:t>Asphalt, gravel, concrete, lumber, labor </a:t>
            </a:r>
          </a:p>
          <a:p>
            <a:pPr lvl="1"/>
            <a:r>
              <a:rPr lang="en-US" sz="2800" dirty="0"/>
              <a:t>Other considerations?</a:t>
            </a:r>
          </a:p>
          <a:p>
            <a:pPr lvl="2"/>
            <a:r>
              <a:rPr lang="en-US" sz="2800" dirty="0"/>
              <a:t>Tax revenue Up/Down</a:t>
            </a:r>
          </a:p>
        </p:txBody>
      </p:sp>
      <p:sp>
        <p:nvSpPr>
          <p:cNvPr id="6" name="Footer Placeholder 17"/>
          <p:cNvSpPr>
            <a:spLocks noGrp="1"/>
          </p:cNvSpPr>
          <p:nvPr>
            <p:ph type="ftr" sz="quarter" idx="11"/>
          </p:nvPr>
        </p:nvSpPr>
        <p:spPr/>
        <p:txBody>
          <a:bodyPr/>
          <a:lstStyle/>
          <a:p>
            <a:r>
              <a:rPr lang="en-US" b="1" dirty="0">
                <a:solidFill>
                  <a:schemeClr val="bg1"/>
                </a:solidFill>
              </a:rPr>
              <a:t>UK Econ Conf 3 FEB 26</a:t>
            </a:r>
          </a:p>
          <a:p>
            <a:endParaRPr lang="en-US" dirty="0"/>
          </a:p>
        </p:txBody>
      </p:sp>
    </p:spTree>
    <p:extLst>
      <p:ext uri="{BB962C8B-B14F-4D97-AF65-F5344CB8AC3E}">
        <p14:creationId xmlns:p14="http://schemas.microsoft.com/office/powerpoint/2010/main" val="2950699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5BC9D-28E4-486C-E653-A1DCFF956B74}"/>
              </a:ext>
            </a:extLst>
          </p:cNvPr>
          <p:cNvSpPr>
            <a:spLocks noGrp="1"/>
          </p:cNvSpPr>
          <p:nvPr>
            <p:ph type="title"/>
          </p:nvPr>
        </p:nvSpPr>
        <p:spPr/>
        <p:txBody>
          <a:bodyPr/>
          <a:lstStyle/>
          <a:p>
            <a:pPr algn="ctr"/>
            <a:r>
              <a:rPr lang="en-US" dirty="0"/>
              <a:t>Disaster Cost Burden/Public Assistance</a:t>
            </a:r>
          </a:p>
        </p:txBody>
      </p:sp>
      <p:sp>
        <p:nvSpPr>
          <p:cNvPr id="3" name="Content Placeholder 2">
            <a:extLst>
              <a:ext uri="{FF2B5EF4-FFF2-40B4-BE49-F238E27FC236}">
                <a16:creationId xmlns:a16="http://schemas.microsoft.com/office/drawing/2014/main" id="{A3A2B50E-DB36-B46A-1D60-F2BD63507385}"/>
              </a:ext>
            </a:extLst>
          </p:cNvPr>
          <p:cNvSpPr>
            <a:spLocks noGrp="1"/>
          </p:cNvSpPr>
          <p:nvPr>
            <p:ph idx="1"/>
          </p:nvPr>
        </p:nvSpPr>
        <p:spPr/>
        <p:txBody>
          <a:bodyPr>
            <a:normAutofit fontScale="92500" lnSpcReduction="10000"/>
          </a:bodyPr>
          <a:lstStyle/>
          <a:p>
            <a:pPr marL="1371600" lvl="3" indent="0">
              <a:buNone/>
            </a:pPr>
            <a:r>
              <a:rPr lang="en-US" dirty="0"/>
              <a:t> </a:t>
            </a:r>
            <a:r>
              <a:rPr lang="en-US" sz="2000" b="1" dirty="0"/>
              <a:t>Events</a:t>
            </a:r>
            <a:r>
              <a:rPr lang="en-US" sz="2000" dirty="0"/>
              <a:t>				</a:t>
            </a:r>
            <a:r>
              <a:rPr lang="en-US" sz="2000" b="1" dirty="0"/>
              <a:t>Estimated Cost</a:t>
            </a:r>
          </a:p>
          <a:p>
            <a:pPr lvl="3"/>
            <a:r>
              <a:rPr lang="en-US" sz="2000" dirty="0"/>
              <a:t>2026				</a:t>
            </a:r>
          </a:p>
          <a:p>
            <a:pPr marL="1828800" lvl="4" indent="0">
              <a:buNone/>
            </a:pPr>
            <a:r>
              <a:rPr lang="en-US" sz="2000" dirty="0"/>
              <a:t>January Ice Event  			$20,000,000</a:t>
            </a:r>
          </a:p>
          <a:p>
            <a:pPr lvl="3"/>
            <a:r>
              <a:rPr lang="en-US" sz="2000" dirty="0"/>
              <a:t> 2025									</a:t>
            </a:r>
          </a:p>
          <a:p>
            <a:pPr marL="1828800" lvl="4" indent="0">
              <a:buNone/>
            </a:pPr>
            <a:r>
              <a:rPr lang="en-US" sz="2000" dirty="0"/>
              <a:t>January Ice  Event   Undeclared	$   16,600,000     PA Denied</a:t>
            </a:r>
          </a:p>
          <a:p>
            <a:pPr marL="1371600" lvl="3" indent="0">
              <a:buNone/>
            </a:pPr>
            <a:r>
              <a:rPr lang="en-US" sz="2000" dirty="0"/>
              <a:t>	February Flooding   DR 4860 	$300,000,000</a:t>
            </a:r>
          </a:p>
          <a:p>
            <a:pPr marL="1371600" lvl="3" indent="0">
              <a:buNone/>
            </a:pPr>
            <a:r>
              <a:rPr lang="en-US" sz="2000" dirty="0"/>
              <a:t>	April Flooding 	  DR 4864	$250,000,000      HM Denied</a:t>
            </a:r>
          </a:p>
          <a:p>
            <a:pPr marL="1371600" lvl="3" indent="0">
              <a:buNone/>
            </a:pPr>
            <a:r>
              <a:rPr lang="en-US" sz="2000" dirty="0"/>
              <a:t>	May Tornado 	  DR 4875	$  75,000,000      HM Denied	</a:t>
            </a:r>
          </a:p>
          <a:p>
            <a:pPr lvl="3"/>
            <a:r>
              <a:rPr lang="en-US" sz="2000" dirty="0"/>
              <a:t>  2024</a:t>
            </a:r>
          </a:p>
          <a:p>
            <a:pPr marL="1371600" lvl="3" indent="0">
              <a:buNone/>
            </a:pPr>
            <a:r>
              <a:rPr lang="en-US" sz="2000" dirty="0"/>
              <a:t>	April Tornado 	DR 4782		$    5,400,000     PA Denied</a:t>
            </a:r>
          </a:p>
          <a:p>
            <a:pPr marL="1371600" lvl="3" indent="0">
              <a:buNone/>
            </a:pPr>
            <a:r>
              <a:rPr lang="en-US" sz="2000" dirty="0"/>
              <a:t>	May Tornado  	DR 4804		$  48,400,000</a:t>
            </a:r>
          </a:p>
          <a:p>
            <a:pPr marL="1371600" lvl="3" indent="0">
              <a:buNone/>
            </a:pPr>
            <a:r>
              <a:rPr lang="en-US" sz="2000" dirty="0"/>
              <a:t>	Hurricane Helene  DR 4848		$  15,000,000</a:t>
            </a:r>
          </a:p>
          <a:p>
            <a:pPr marL="1371600" lvl="3" indent="0">
              <a:buNone/>
            </a:pPr>
            <a:endParaRPr lang="en-US" sz="2000" dirty="0"/>
          </a:p>
          <a:p>
            <a:pPr marL="1371600" lvl="3" indent="0">
              <a:buNone/>
            </a:pPr>
            <a:r>
              <a:rPr lang="en-US" sz="2200" b="1" dirty="0"/>
              <a:t>Total Impact </a:t>
            </a:r>
            <a:r>
              <a:rPr lang="en-US" sz="2200" dirty="0"/>
              <a:t>				</a:t>
            </a:r>
            <a:r>
              <a:rPr lang="en-US" sz="2200" b="1" dirty="0"/>
              <a:t>$730,400,000</a:t>
            </a:r>
          </a:p>
          <a:p>
            <a:pPr marL="1371600" lvl="3" indent="0">
              <a:buNone/>
            </a:pPr>
            <a:endParaRPr lang="en-US" dirty="0"/>
          </a:p>
          <a:p>
            <a:pPr marL="1371600" lvl="3" indent="0">
              <a:buNone/>
            </a:pPr>
            <a:endParaRPr lang="en-US" dirty="0"/>
          </a:p>
          <a:p>
            <a:pPr marL="1371600" lvl="3" indent="0">
              <a:buNone/>
            </a:pPr>
            <a:endParaRPr lang="en-US" dirty="0"/>
          </a:p>
          <a:p>
            <a:pPr marL="1371600" lvl="3" indent="0">
              <a:buNone/>
            </a:pPr>
            <a:endParaRPr lang="en-US" dirty="0"/>
          </a:p>
          <a:p>
            <a:pPr marL="1371600" lvl="3" indent="0">
              <a:buNone/>
            </a:pPr>
            <a:endParaRPr lang="en-US" dirty="0"/>
          </a:p>
        </p:txBody>
      </p:sp>
      <p:sp>
        <p:nvSpPr>
          <p:cNvPr id="7" name="Footer Placeholder 17"/>
          <p:cNvSpPr>
            <a:spLocks noGrp="1"/>
          </p:cNvSpPr>
          <p:nvPr>
            <p:ph type="ftr" sz="quarter" idx="11"/>
          </p:nvPr>
        </p:nvSpPr>
        <p:spPr/>
        <p:txBody>
          <a:bodyPr/>
          <a:lstStyle/>
          <a:p>
            <a:r>
              <a:rPr lang="en-US" b="1" dirty="0">
                <a:solidFill>
                  <a:schemeClr val="bg1"/>
                </a:solidFill>
              </a:rPr>
              <a:t>UK Econ Conf 3 FEB 26</a:t>
            </a:r>
          </a:p>
          <a:p>
            <a:endParaRPr lang="en-US" dirty="0"/>
          </a:p>
        </p:txBody>
      </p:sp>
    </p:spTree>
    <p:extLst>
      <p:ext uri="{BB962C8B-B14F-4D97-AF65-F5344CB8AC3E}">
        <p14:creationId xmlns:p14="http://schemas.microsoft.com/office/powerpoint/2010/main" val="3686771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658285" y="333844"/>
            <a:ext cx="8869680" cy="914400"/>
          </a:xfrm>
          <a:prstGeom prst="rect">
            <a:avLst/>
          </a:prstGeom>
          <a:solidFill>
            <a:srgbClr val="2A3F6D"/>
          </a:solidFill>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pPr algn="l"/>
            <a:r>
              <a:rPr lang="en-US" sz="4800" dirty="0">
                <a:latin typeface="Arial" panose="020B0604020202020204" pitchFamily="34" charset="0"/>
                <a:cs typeface="Arial" panose="020B0604020202020204" pitchFamily="34" charset="0"/>
              </a:rPr>
              <a:t>Cost Strap to State and Local Economies  </a:t>
            </a:r>
          </a:p>
        </p:txBody>
      </p:sp>
      <p:sp>
        <p:nvSpPr>
          <p:cNvPr id="11" name="TextBox 10"/>
          <p:cNvSpPr txBox="1"/>
          <p:nvPr/>
        </p:nvSpPr>
        <p:spPr>
          <a:xfrm rot="19315612">
            <a:off x="4109605" y="1931927"/>
            <a:ext cx="1786371" cy="461665"/>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Mitigation</a:t>
            </a:r>
          </a:p>
        </p:txBody>
      </p:sp>
      <p:sp>
        <p:nvSpPr>
          <p:cNvPr id="2" name="Title 1">
            <a:extLst>
              <a:ext uri="{FF2B5EF4-FFF2-40B4-BE49-F238E27FC236}">
                <a16:creationId xmlns:a16="http://schemas.microsoft.com/office/drawing/2014/main" id="{82861023-8D93-3CF9-6F6A-BBEE9EF948E7}"/>
              </a:ext>
            </a:extLst>
          </p:cNvPr>
          <p:cNvSpPr>
            <a:spLocks noGrp="1"/>
          </p:cNvSpPr>
          <p:nvPr>
            <p:ph type="title"/>
          </p:nvPr>
        </p:nvSpPr>
        <p:spPr>
          <a:xfrm>
            <a:off x="1569719" y="333845"/>
            <a:ext cx="9059487" cy="1356844"/>
          </a:xfrm>
        </p:spPr>
        <p:txBody>
          <a:bodyPr/>
          <a:lstStyle/>
          <a:p>
            <a:pPr algn="ctr"/>
            <a:r>
              <a:rPr lang="en-US" dirty="0"/>
              <a:t>Local Economy: Pike Co Example</a:t>
            </a:r>
          </a:p>
        </p:txBody>
      </p:sp>
      <p:sp>
        <p:nvSpPr>
          <p:cNvPr id="3" name="Content Placeholder 2">
            <a:extLst>
              <a:ext uri="{FF2B5EF4-FFF2-40B4-BE49-F238E27FC236}">
                <a16:creationId xmlns:a16="http://schemas.microsoft.com/office/drawing/2014/main" id="{A376B570-54B3-A249-0DEF-8BF9C4AA9E02}"/>
              </a:ext>
            </a:extLst>
          </p:cNvPr>
          <p:cNvSpPr>
            <a:spLocks noGrp="1"/>
          </p:cNvSpPr>
          <p:nvPr>
            <p:ph idx="1"/>
          </p:nvPr>
        </p:nvSpPr>
        <p:spPr/>
        <p:txBody>
          <a:bodyPr>
            <a:normAutofit/>
          </a:bodyPr>
          <a:lstStyle/>
          <a:p>
            <a:r>
              <a:rPr lang="en-US" dirty="0"/>
              <a:t>Pike County Kentucky, population 55,500. Annual budget $24 m</a:t>
            </a:r>
          </a:p>
          <a:p>
            <a:pPr lvl="1"/>
            <a:r>
              <a:rPr lang="en-US" dirty="0"/>
              <a:t>Three major disasters since 2022</a:t>
            </a:r>
          </a:p>
          <a:p>
            <a:pPr lvl="1"/>
            <a:r>
              <a:rPr lang="en-US" dirty="0"/>
              <a:t>Estimated Damages $95,499,768 across the events</a:t>
            </a:r>
          </a:p>
          <a:p>
            <a:pPr lvl="1"/>
            <a:r>
              <a:rPr lang="en-US" dirty="0"/>
              <a:t>Total PA reimbursed to Pike County from FEMA via KYEM</a:t>
            </a:r>
          </a:p>
          <a:p>
            <a:pPr lvl="2"/>
            <a:r>
              <a:rPr lang="en-US" dirty="0"/>
              <a:t>Paid 		$29,666,618.37</a:t>
            </a:r>
          </a:p>
          <a:p>
            <a:pPr lvl="2"/>
            <a:r>
              <a:rPr lang="en-US" dirty="0"/>
              <a:t>Balance Due 	$53,418,180.00</a:t>
            </a:r>
          </a:p>
          <a:p>
            <a:pPr marL="914400" lvl="2" indent="0">
              <a:buNone/>
            </a:pPr>
            <a:endParaRPr lang="en-US" sz="1000" dirty="0"/>
          </a:p>
          <a:p>
            <a:pPr lvl="1"/>
            <a:r>
              <a:rPr lang="en-US" dirty="0"/>
              <a:t> Cost Share     </a:t>
            </a:r>
          </a:p>
          <a:p>
            <a:pPr lvl="2"/>
            <a:r>
              <a:rPr lang="en-US" dirty="0"/>
              <a:t>FEMA 	75%  ---- $71,624,826 ( Discussion of this percentage moving lower)</a:t>
            </a:r>
          </a:p>
          <a:p>
            <a:pPr lvl="2"/>
            <a:r>
              <a:rPr lang="en-US" dirty="0"/>
              <a:t>State   12%  ---- $11,459,972  </a:t>
            </a:r>
          </a:p>
          <a:p>
            <a:pPr lvl="2"/>
            <a:r>
              <a:rPr lang="en-US" dirty="0"/>
              <a:t>Local   13% ----  $12,414,969</a:t>
            </a:r>
          </a:p>
        </p:txBody>
      </p:sp>
      <p:sp>
        <p:nvSpPr>
          <p:cNvPr id="38" name="Footer Placeholder 17"/>
          <p:cNvSpPr>
            <a:spLocks noGrp="1"/>
          </p:cNvSpPr>
          <p:nvPr>
            <p:ph type="ftr" sz="quarter" idx="11"/>
          </p:nvPr>
        </p:nvSpPr>
        <p:spPr/>
        <p:txBody>
          <a:bodyPr/>
          <a:lstStyle/>
          <a:p>
            <a:r>
              <a:rPr lang="en-US" b="1" dirty="0">
                <a:solidFill>
                  <a:schemeClr val="bg1"/>
                </a:solidFill>
              </a:rPr>
              <a:t>UK Econ Conf 3 FEB 26</a:t>
            </a:r>
          </a:p>
          <a:p>
            <a:endParaRPr lang="en-US" dirty="0"/>
          </a:p>
        </p:txBody>
      </p:sp>
    </p:spTree>
    <p:extLst>
      <p:ext uri="{BB962C8B-B14F-4D97-AF65-F5344CB8AC3E}">
        <p14:creationId xmlns:p14="http://schemas.microsoft.com/office/powerpoint/2010/main" val="3737013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658285" y="333844"/>
            <a:ext cx="8869680" cy="914400"/>
          </a:xfrm>
          <a:prstGeom prst="rect">
            <a:avLst/>
          </a:prstGeom>
          <a:solidFill>
            <a:srgbClr val="2A3F6D"/>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pPr lvl="0"/>
            <a:r>
              <a:rPr lang="en-US" sz="5400" dirty="0">
                <a:latin typeface="Arial" panose="020B0604020202020204" pitchFamily="34" charset="0"/>
                <a:cs typeface="Arial" panose="020B0604020202020204" pitchFamily="34" charset="0"/>
              </a:rPr>
              <a:t>Reimbursements</a:t>
            </a:r>
          </a:p>
        </p:txBody>
      </p:sp>
      <p:sp>
        <p:nvSpPr>
          <p:cNvPr id="6" name="Footer Placeholder 17"/>
          <p:cNvSpPr>
            <a:spLocks noGrp="1"/>
          </p:cNvSpPr>
          <p:nvPr>
            <p:ph type="ftr" sz="quarter" idx="11"/>
          </p:nvPr>
        </p:nvSpPr>
        <p:spPr>
          <a:xfrm>
            <a:off x="0" y="6492875"/>
            <a:ext cx="4114800" cy="365125"/>
          </a:xfrm>
        </p:spPr>
        <p:txBody>
          <a:bodyPr/>
          <a:lstStyle/>
          <a:p>
            <a:r>
              <a:rPr lang="en-US" b="1" dirty="0">
                <a:solidFill>
                  <a:schemeClr val="bg1"/>
                </a:solidFill>
              </a:rPr>
              <a:t>UK Econ Conf 3 FEB 26</a:t>
            </a:r>
          </a:p>
          <a:p>
            <a:endParaRPr lang="en-US" dirty="0"/>
          </a:p>
        </p:txBody>
      </p:sp>
      <p:grpSp>
        <p:nvGrpSpPr>
          <p:cNvPr id="4" name="Group 3"/>
          <p:cNvGrpSpPr/>
          <p:nvPr/>
        </p:nvGrpSpPr>
        <p:grpSpPr>
          <a:xfrm>
            <a:off x="137160" y="2346646"/>
            <a:ext cx="3840480" cy="3108960"/>
            <a:chOff x="-43544" y="3141465"/>
            <a:chExt cx="3931920" cy="3108960"/>
          </a:xfrm>
        </p:grpSpPr>
        <p:sp>
          <p:nvSpPr>
            <p:cNvPr id="7" name="TextBox 6"/>
            <p:cNvSpPr txBox="1"/>
            <p:nvPr/>
          </p:nvSpPr>
          <p:spPr>
            <a:xfrm>
              <a:off x="309558" y="3372693"/>
              <a:ext cx="284052" cy="1015663"/>
            </a:xfrm>
            <a:prstGeom prst="rect">
              <a:avLst/>
            </a:prstGeom>
            <a:noFill/>
          </p:spPr>
          <p:txBody>
            <a:bodyPr wrap="none" rtlCol="0">
              <a:spAutoFit/>
            </a:bodyPr>
            <a:lstStyle/>
            <a:p>
              <a:endParaRPr lang="en-US" sz="3200" b="1"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 </a:t>
              </a:r>
            </a:p>
          </p:txBody>
        </p:sp>
        <p:sp>
          <p:nvSpPr>
            <p:cNvPr id="8" name="TextBox 7"/>
            <p:cNvSpPr txBox="1"/>
            <p:nvPr/>
          </p:nvSpPr>
          <p:spPr>
            <a:xfrm>
              <a:off x="352288" y="3646161"/>
              <a:ext cx="979755" cy="1015663"/>
            </a:xfrm>
            <a:prstGeom prst="rect">
              <a:avLst/>
            </a:prstGeom>
            <a:noFill/>
          </p:spPr>
          <p:txBody>
            <a:bodyPr wrap="none" rtlCol="0">
              <a:spAutoFit/>
            </a:bodyPr>
            <a:lstStyle/>
            <a:p>
              <a:endParaRPr lang="en-US" sz="3200" b="1"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        </a:t>
              </a:r>
            </a:p>
          </p:txBody>
        </p:sp>
        <p:sp>
          <p:nvSpPr>
            <p:cNvPr id="9" name="Flowchart: Magnetic Disk 8"/>
            <p:cNvSpPr/>
            <p:nvPr/>
          </p:nvSpPr>
          <p:spPr>
            <a:xfrm>
              <a:off x="-43544" y="3141465"/>
              <a:ext cx="3931920" cy="3108960"/>
            </a:xfrm>
            <a:prstGeom prst="flowChartMagneticDisk">
              <a:avLst/>
            </a:prstGeom>
            <a:solidFill>
              <a:srgbClr val="78AD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3363"/>
              <a:endParaRPr lang="en-US" dirty="0">
                <a:solidFill>
                  <a:schemeClr val="tx1"/>
                </a:solidFill>
                <a:latin typeface="Arial" panose="020B0604020202020204" pitchFamily="34" charset="0"/>
                <a:cs typeface="Arial" panose="020B0604020202020204" pitchFamily="34" charset="0"/>
              </a:endParaRPr>
            </a:p>
          </p:txBody>
        </p:sp>
        <p:sp>
          <p:nvSpPr>
            <p:cNvPr id="10" name="TextBox 9"/>
            <p:cNvSpPr txBox="1"/>
            <p:nvPr/>
          </p:nvSpPr>
          <p:spPr>
            <a:xfrm>
              <a:off x="194199" y="3332646"/>
              <a:ext cx="3456434" cy="584775"/>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Public Assistance</a:t>
              </a:r>
            </a:p>
          </p:txBody>
        </p:sp>
      </p:grpSp>
      <p:grpSp>
        <p:nvGrpSpPr>
          <p:cNvPr id="11" name="Group 10"/>
          <p:cNvGrpSpPr/>
          <p:nvPr/>
        </p:nvGrpSpPr>
        <p:grpSpPr>
          <a:xfrm>
            <a:off x="4172607" y="2380767"/>
            <a:ext cx="3840480" cy="3108960"/>
            <a:chOff x="-43544" y="3141465"/>
            <a:chExt cx="3931920" cy="3108960"/>
          </a:xfrm>
        </p:grpSpPr>
        <p:sp>
          <p:nvSpPr>
            <p:cNvPr id="12" name="TextBox 11"/>
            <p:cNvSpPr txBox="1"/>
            <p:nvPr/>
          </p:nvSpPr>
          <p:spPr>
            <a:xfrm>
              <a:off x="309558" y="3372693"/>
              <a:ext cx="284052" cy="1015663"/>
            </a:xfrm>
            <a:prstGeom prst="rect">
              <a:avLst/>
            </a:prstGeom>
            <a:noFill/>
          </p:spPr>
          <p:txBody>
            <a:bodyPr wrap="none" rtlCol="0">
              <a:spAutoFit/>
            </a:bodyPr>
            <a:lstStyle/>
            <a:p>
              <a:endParaRPr lang="en-US" sz="3200" b="1"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 </a:t>
              </a:r>
            </a:p>
          </p:txBody>
        </p:sp>
        <p:sp>
          <p:nvSpPr>
            <p:cNvPr id="13" name="TextBox 12"/>
            <p:cNvSpPr txBox="1"/>
            <p:nvPr/>
          </p:nvSpPr>
          <p:spPr>
            <a:xfrm>
              <a:off x="352288" y="3646161"/>
              <a:ext cx="979755" cy="1015663"/>
            </a:xfrm>
            <a:prstGeom prst="rect">
              <a:avLst/>
            </a:prstGeom>
            <a:noFill/>
          </p:spPr>
          <p:txBody>
            <a:bodyPr wrap="none" rtlCol="0">
              <a:spAutoFit/>
            </a:bodyPr>
            <a:lstStyle/>
            <a:p>
              <a:endParaRPr lang="en-US" sz="3200" b="1"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        </a:t>
              </a:r>
            </a:p>
          </p:txBody>
        </p:sp>
        <p:sp>
          <p:nvSpPr>
            <p:cNvPr id="14" name="Flowchart: Magnetic Disk 13"/>
            <p:cNvSpPr/>
            <p:nvPr/>
          </p:nvSpPr>
          <p:spPr>
            <a:xfrm>
              <a:off x="-43544" y="3141465"/>
              <a:ext cx="3931920" cy="3108960"/>
            </a:xfrm>
            <a:prstGeom prst="flowChartMagneticDisk">
              <a:avLst/>
            </a:prstGeom>
            <a:solidFill>
              <a:srgbClr val="78AD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3363"/>
              <a:endParaRPr lang="en-US" dirty="0">
                <a:solidFill>
                  <a:schemeClr val="tx1"/>
                </a:solidFill>
                <a:latin typeface="Arial" panose="020B0604020202020204" pitchFamily="34" charset="0"/>
                <a:cs typeface="Arial" panose="020B0604020202020204" pitchFamily="34" charset="0"/>
              </a:endParaRPr>
            </a:p>
          </p:txBody>
        </p:sp>
        <p:sp>
          <p:nvSpPr>
            <p:cNvPr id="15" name="TextBox 14"/>
            <p:cNvSpPr txBox="1"/>
            <p:nvPr/>
          </p:nvSpPr>
          <p:spPr>
            <a:xfrm>
              <a:off x="309558" y="3326163"/>
              <a:ext cx="3453349" cy="584775"/>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Hazard Mitigation</a:t>
              </a:r>
            </a:p>
          </p:txBody>
        </p:sp>
      </p:grpSp>
      <p:grpSp>
        <p:nvGrpSpPr>
          <p:cNvPr id="16" name="Group 15"/>
          <p:cNvGrpSpPr/>
          <p:nvPr/>
        </p:nvGrpSpPr>
        <p:grpSpPr>
          <a:xfrm>
            <a:off x="8054824" y="2380767"/>
            <a:ext cx="3840480" cy="3108960"/>
            <a:chOff x="-43544" y="3141465"/>
            <a:chExt cx="3931920" cy="3108960"/>
          </a:xfrm>
        </p:grpSpPr>
        <p:sp>
          <p:nvSpPr>
            <p:cNvPr id="17" name="TextBox 16"/>
            <p:cNvSpPr txBox="1"/>
            <p:nvPr/>
          </p:nvSpPr>
          <p:spPr>
            <a:xfrm>
              <a:off x="309558" y="3372693"/>
              <a:ext cx="284052" cy="1015663"/>
            </a:xfrm>
            <a:prstGeom prst="rect">
              <a:avLst/>
            </a:prstGeom>
            <a:noFill/>
          </p:spPr>
          <p:txBody>
            <a:bodyPr wrap="none" rtlCol="0">
              <a:spAutoFit/>
            </a:bodyPr>
            <a:lstStyle/>
            <a:p>
              <a:endParaRPr lang="en-US" sz="3200" b="1"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 </a:t>
              </a:r>
            </a:p>
          </p:txBody>
        </p:sp>
        <p:sp>
          <p:nvSpPr>
            <p:cNvPr id="18" name="TextBox 17"/>
            <p:cNvSpPr txBox="1"/>
            <p:nvPr/>
          </p:nvSpPr>
          <p:spPr>
            <a:xfrm>
              <a:off x="352288" y="3646161"/>
              <a:ext cx="979755" cy="1015663"/>
            </a:xfrm>
            <a:prstGeom prst="rect">
              <a:avLst/>
            </a:prstGeom>
            <a:noFill/>
          </p:spPr>
          <p:txBody>
            <a:bodyPr wrap="none" rtlCol="0">
              <a:spAutoFit/>
            </a:bodyPr>
            <a:lstStyle/>
            <a:p>
              <a:endParaRPr lang="en-US" sz="3200" b="1"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        </a:t>
              </a:r>
            </a:p>
          </p:txBody>
        </p:sp>
        <p:sp>
          <p:nvSpPr>
            <p:cNvPr id="19" name="Flowchart: Magnetic Disk 18"/>
            <p:cNvSpPr/>
            <p:nvPr/>
          </p:nvSpPr>
          <p:spPr>
            <a:xfrm>
              <a:off x="-43544" y="3141465"/>
              <a:ext cx="3931920" cy="3108960"/>
            </a:xfrm>
            <a:prstGeom prst="flowChartMagneticDisk">
              <a:avLst/>
            </a:prstGeom>
            <a:solidFill>
              <a:srgbClr val="78AD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3363"/>
              <a:endParaRPr lang="en-US" dirty="0">
                <a:solidFill>
                  <a:schemeClr val="tx1"/>
                </a:solidFill>
                <a:latin typeface="Arial" panose="020B0604020202020204" pitchFamily="34" charset="0"/>
                <a:cs typeface="Arial" panose="020B0604020202020204" pitchFamily="34" charset="0"/>
              </a:endParaRPr>
            </a:p>
          </p:txBody>
        </p:sp>
        <p:sp>
          <p:nvSpPr>
            <p:cNvPr id="20" name="TextBox 19"/>
            <p:cNvSpPr txBox="1"/>
            <p:nvPr/>
          </p:nvSpPr>
          <p:spPr>
            <a:xfrm>
              <a:off x="1280029" y="3319652"/>
              <a:ext cx="1284773" cy="584775"/>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Totals</a:t>
              </a:r>
            </a:p>
          </p:txBody>
        </p:sp>
      </p:grpSp>
      <p:sp>
        <p:nvSpPr>
          <p:cNvPr id="3" name="Rectangle 2"/>
          <p:cNvSpPr/>
          <p:nvPr/>
        </p:nvSpPr>
        <p:spPr>
          <a:xfrm>
            <a:off x="411401" y="3402588"/>
            <a:ext cx="3441220" cy="1544012"/>
          </a:xfrm>
          <a:prstGeom prst="rect">
            <a:avLst/>
          </a:prstGeom>
        </p:spPr>
        <p:txBody>
          <a:bodyPr wrap="square">
            <a:spAutoFit/>
          </a:bodyPr>
          <a:lstStyle/>
          <a:p>
            <a:pPr>
              <a:lnSpc>
                <a:spcPct val="150000"/>
              </a:lnSpc>
              <a:spcAft>
                <a:spcPts val="800"/>
              </a:spcAft>
            </a:pPr>
            <a:r>
              <a:rPr lang="en-US" dirty="0">
                <a:latin typeface="Arial" panose="020B0604020202020204" pitchFamily="34" charset="0"/>
                <a:ea typeface="Calibri" panose="020F0502020204030204" pitchFamily="34" charset="0"/>
                <a:cs typeface="Arial" panose="020B0604020202020204" pitchFamily="34" charset="0"/>
              </a:rPr>
              <a:t>2023-2024 = $312,672,906.05</a:t>
            </a:r>
          </a:p>
          <a:p>
            <a:pPr>
              <a:lnSpc>
                <a:spcPct val="150000"/>
              </a:lnSpc>
              <a:spcAft>
                <a:spcPts val="800"/>
              </a:spcAft>
            </a:pPr>
            <a:r>
              <a:rPr lang="en-US" dirty="0">
                <a:latin typeface="Arial" panose="020B0604020202020204" pitchFamily="34" charset="0"/>
                <a:ea typeface="Calibri" panose="020F0502020204030204" pitchFamily="34" charset="0"/>
                <a:cs typeface="Arial" panose="020B0604020202020204" pitchFamily="34" charset="0"/>
              </a:rPr>
              <a:t>2024-2025 = $256,442,677.02</a:t>
            </a:r>
          </a:p>
          <a:p>
            <a:pPr>
              <a:lnSpc>
                <a:spcPct val="150000"/>
              </a:lnSpc>
              <a:spcAft>
                <a:spcPts val="800"/>
              </a:spcAft>
            </a:pPr>
            <a:r>
              <a:rPr lang="en-US" dirty="0">
                <a:latin typeface="Arial" panose="020B0604020202020204" pitchFamily="34" charset="0"/>
                <a:ea typeface="Calibri" panose="020F0502020204030204" pitchFamily="34" charset="0"/>
                <a:cs typeface="Arial" panose="020B0604020202020204" pitchFamily="34" charset="0"/>
              </a:rPr>
              <a:t>2025-Current = $97,175,195.88</a:t>
            </a:r>
          </a:p>
        </p:txBody>
      </p:sp>
      <p:sp>
        <p:nvSpPr>
          <p:cNvPr id="21" name="Rectangle 20"/>
          <p:cNvSpPr/>
          <p:nvPr/>
        </p:nvSpPr>
        <p:spPr>
          <a:xfrm>
            <a:off x="4444739" y="3402588"/>
            <a:ext cx="3456951" cy="1544012"/>
          </a:xfrm>
          <a:prstGeom prst="rect">
            <a:avLst/>
          </a:prstGeom>
        </p:spPr>
        <p:txBody>
          <a:bodyPr wrap="square">
            <a:spAutoFit/>
          </a:bodyPr>
          <a:lstStyle/>
          <a:p>
            <a:pPr>
              <a:lnSpc>
                <a:spcPct val="150000"/>
              </a:lnSpc>
              <a:spcAft>
                <a:spcPts val="800"/>
              </a:spcAft>
            </a:pPr>
            <a:r>
              <a:rPr lang="en-US" dirty="0">
                <a:latin typeface="Arial" panose="020B0604020202020204" pitchFamily="34" charset="0"/>
                <a:ea typeface="Calibri" panose="020F0502020204030204" pitchFamily="34" charset="0"/>
                <a:cs typeface="Arial" panose="020B0604020202020204" pitchFamily="34" charset="0"/>
              </a:rPr>
              <a:t>2023-2024  -  $ 28,241,164.57</a:t>
            </a:r>
          </a:p>
          <a:p>
            <a:pPr>
              <a:lnSpc>
                <a:spcPct val="150000"/>
              </a:lnSpc>
              <a:spcAft>
                <a:spcPts val="800"/>
              </a:spcAft>
            </a:pPr>
            <a:r>
              <a:rPr lang="en-US" dirty="0">
                <a:latin typeface="Arial" panose="020B0604020202020204" pitchFamily="34" charset="0"/>
                <a:ea typeface="Calibri" panose="020F0502020204030204" pitchFamily="34" charset="0"/>
                <a:cs typeface="Arial" panose="020B0604020202020204" pitchFamily="34" charset="0"/>
              </a:rPr>
              <a:t>2024-2025  -  $ 28,298,389.21</a:t>
            </a:r>
          </a:p>
          <a:p>
            <a:pPr>
              <a:lnSpc>
                <a:spcPct val="150000"/>
              </a:lnSpc>
              <a:spcAft>
                <a:spcPts val="800"/>
              </a:spcAft>
            </a:pPr>
            <a:r>
              <a:rPr lang="en-US" dirty="0">
                <a:latin typeface="Arial" panose="020B0604020202020204" pitchFamily="34" charset="0"/>
                <a:ea typeface="Calibri" panose="020F0502020204030204" pitchFamily="34" charset="0"/>
                <a:cs typeface="Arial" panose="020B0604020202020204" pitchFamily="34" charset="0"/>
              </a:rPr>
              <a:t>2025-Current - $14,492,218.33</a:t>
            </a:r>
          </a:p>
        </p:txBody>
      </p:sp>
      <p:sp>
        <p:nvSpPr>
          <p:cNvPr id="22" name="Rectangle 21"/>
          <p:cNvSpPr/>
          <p:nvPr/>
        </p:nvSpPr>
        <p:spPr>
          <a:xfrm>
            <a:off x="8285219" y="3382774"/>
            <a:ext cx="6382927" cy="2062103"/>
          </a:xfrm>
          <a:prstGeom prst="rect">
            <a:avLst/>
          </a:prstGeom>
        </p:spPr>
        <p:txBody>
          <a:bodyPr wrap="square">
            <a:spAutoFit/>
          </a:bodyPr>
          <a:lstStyle/>
          <a:p>
            <a:pPr>
              <a:lnSpc>
                <a:spcPct val="150000"/>
              </a:lnSpc>
              <a:spcAft>
                <a:spcPts val="800"/>
              </a:spcAft>
            </a:pPr>
            <a:r>
              <a:rPr lang="en-US" dirty="0">
                <a:latin typeface="Arial" panose="020B0604020202020204" pitchFamily="34" charset="0"/>
                <a:ea typeface="Calibri" panose="020F0502020204030204" pitchFamily="34" charset="0"/>
                <a:cs typeface="Arial" panose="020B0604020202020204" pitchFamily="34" charset="0"/>
              </a:rPr>
              <a:t>2023-2024  -  $340,914,070.62</a:t>
            </a:r>
          </a:p>
          <a:p>
            <a:pPr>
              <a:lnSpc>
                <a:spcPct val="150000"/>
              </a:lnSpc>
              <a:spcAft>
                <a:spcPts val="800"/>
              </a:spcAft>
            </a:pPr>
            <a:r>
              <a:rPr lang="en-US" dirty="0">
                <a:latin typeface="Arial" panose="020B0604020202020204" pitchFamily="34" charset="0"/>
                <a:ea typeface="Calibri" panose="020F0502020204030204" pitchFamily="34" charset="0"/>
                <a:cs typeface="Arial" panose="020B0604020202020204" pitchFamily="34" charset="0"/>
              </a:rPr>
              <a:t>2024-2025  -  $284,741,066.23</a:t>
            </a:r>
          </a:p>
          <a:p>
            <a:pPr>
              <a:lnSpc>
                <a:spcPct val="150000"/>
              </a:lnSpc>
              <a:spcAft>
                <a:spcPts val="800"/>
              </a:spcAft>
            </a:pPr>
            <a:r>
              <a:rPr lang="en-US" dirty="0">
                <a:latin typeface="Arial" panose="020B0604020202020204" pitchFamily="34" charset="0"/>
                <a:ea typeface="Calibri" panose="020F0502020204030204" pitchFamily="34" charset="0"/>
                <a:cs typeface="Arial" panose="020B0604020202020204" pitchFamily="34" charset="0"/>
              </a:rPr>
              <a:t>2025-Current - $111,667,414.21</a:t>
            </a:r>
          </a:p>
          <a:p>
            <a:pPr>
              <a:lnSpc>
                <a:spcPct val="150000"/>
              </a:lnSpc>
              <a:spcAft>
                <a:spcPts val="800"/>
              </a:spcAft>
            </a:pPr>
            <a:r>
              <a:rPr lang="en-US" b="1" dirty="0">
                <a:solidFill>
                  <a:srgbClr val="FFFF00"/>
                </a:solidFill>
                <a:latin typeface="Arial" panose="020B0604020202020204" pitchFamily="34" charset="0"/>
                <a:ea typeface="Calibri" panose="020F0502020204030204" pitchFamily="34" charset="0"/>
                <a:cs typeface="Arial" panose="020B0604020202020204" pitchFamily="34" charset="0"/>
              </a:rPr>
              <a:t>Grand Total - $737,322,551.06</a:t>
            </a:r>
          </a:p>
        </p:txBody>
      </p:sp>
    </p:spTree>
    <p:extLst>
      <p:ext uri="{BB962C8B-B14F-4D97-AF65-F5344CB8AC3E}">
        <p14:creationId xmlns:p14="http://schemas.microsoft.com/office/powerpoint/2010/main" val="348261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658285" y="342636"/>
            <a:ext cx="8869680" cy="914400"/>
          </a:xfrm>
          <a:prstGeom prst="rect">
            <a:avLst/>
          </a:prstGeom>
          <a:solidFill>
            <a:srgbClr val="2A3F6D"/>
          </a:solidFill>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sz="10000" dirty="0">
              <a:latin typeface="+mn-lt"/>
            </a:endParaRPr>
          </a:p>
          <a:p>
            <a:endParaRPr lang="en-US" sz="10000" dirty="0">
              <a:latin typeface="+mn-lt"/>
            </a:endParaRPr>
          </a:p>
          <a:p>
            <a:r>
              <a:rPr lang="en-US" sz="10400" dirty="0">
                <a:latin typeface="Arial" panose="020B0604020202020204" pitchFamily="34" charset="0"/>
                <a:cs typeface="Arial" panose="020B0604020202020204" pitchFamily="34" charset="0"/>
              </a:rPr>
              <a:t>Individual Assistance Paid in KY 2025: </a:t>
            </a:r>
            <a:r>
              <a:rPr lang="en-US" sz="10400" dirty="0">
                <a:solidFill>
                  <a:srgbClr val="FFFF00"/>
                </a:solidFill>
                <a:latin typeface="Arial" panose="020B0604020202020204" pitchFamily="34" charset="0"/>
                <a:cs typeface="Arial" panose="020B0604020202020204" pitchFamily="34" charset="0"/>
              </a:rPr>
              <a:t>$112M</a:t>
            </a:r>
          </a:p>
          <a:p>
            <a:pPr lvl="0"/>
            <a:endParaRPr lang="en-US" dirty="0"/>
          </a:p>
        </p:txBody>
      </p:sp>
      <p:sp>
        <p:nvSpPr>
          <p:cNvPr id="3" name="Content Placeholder 2">
            <a:extLst>
              <a:ext uri="{FF2B5EF4-FFF2-40B4-BE49-F238E27FC236}">
                <a16:creationId xmlns:a16="http://schemas.microsoft.com/office/drawing/2014/main" id="{5C6E3357-FEF4-E45C-6DA3-5820E695F69F}"/>
              </a:ext>
            </a:extLst>
          </p:cNvPr>
          <p:cNvSpPr>
            <a:spLocks noGrp="1"/>
          </p:cNvSpPr>
          <p:nvPr>
            <p:ph idx="1"/>
          </p:nvPr>
        </p:nvSpPr>
        <p:spPr>
          <a:xfrm>
            <a:off x="838200" y="1825625"/>
            <a:ext cx="10640568" cy="4351338"/>
          </a:xfrm>
        </p:spPr>
        <p:txBody>
          <a:bodyPr/>
          <a:lstStyle/>
          <a:p>
            <a:r>
              <a:rPr lang="en-US" dirty="0"/>
              <a:t>Assistance paid to individuals who have suffered personal loss</a:t>
            </a:r>
          </a:p>
          <a:p>
            <a:r>
              <a:rPr lang="en-US" dirty="0"/>
              <a:t>Not included in many declarations. No numerical formula</a:t>
            </a:r>
          </a:p>
          <a:p>
            <a:r>
              <a:rPr lang="en-US" dirty="0"/>
              <a:t>Pays for items not covered by </a:t>
            </a:r>
            <a:r>
              <a:rPr lang="en-US"/>
              <a:t>insurance </a:t>
            </a:r>
            <a:r>
              <a:rPr lang="en-US" smtClean="0"/>
              <a:t>or </a:t>
            </a:r>
            <a:r>
              <a:rPr lang="en-US" dirty="0"/>
              <a:t>lack of insurance</a:t>
            </a:r>
          </a:p>
          <a:p>
            <a:r>
              <a:rPr lang="en-US" dirty="0"/>
              <a:t>Max benefit $44,800. Not often paid. Average approved claim: $4,000.</a:t>
            </a:r>
          </a:p>
          <a:p>
            <a:pPr lvl="1"/>
            <a:r>
              <a:rPr lang="en-US" dirty="0"/>
              <a:t>Displacement Assistance, Child Care, Serious Needs such as food, water, clothing</a:t>
            </a:r>
          </a:p>
          <a:p>
            <a:pPr lvl="1"/>
            <a:r>
              <a:rPr lang="en-US" dirty="0"/>
              <a:t>Home repairs, car, personal bridge or access</a:t>
            </a:r>
          </a:p>
          <a:p>
            <a:pPr lvl="1"/>
            <a:r>
              <a:rPr lang="en-US" dirty="0"/>
              <a:t>Heavily scrutinized for waste, fraud, and abuse</a:t>
            </a:r>
          </a:p>
          <a:p>
            <a:pPr lvl="1"/>
            <a:r>
              <a:rPr lang="en-US" dirty="0"/>
              <a:t>NFIP one time benefit without maintaining insurance   </a:t>
            </a:r>
          </a:p>
        </p:txBody>
      </p:sp>
      <p:sp>
        <p:nvSpPr>
          <p:cNvPr id="6" name="Footer Placeholder 17"/>
          <p:cNvSpPr>
            <a:spLocks noGrp="1"/>
          </p:cNvSpPr>
          <p:nvPr>
            <p:ph type="ftr" sz="quarter" idx="11"/>
          </p:nvPr>
        </p:nvSpPr>
        <p:spPr/>
        <p:txBody>
          <a:bodyPr/>
          <a:lstStyle/>
          <a:p>
            <a:r>
              <a:rPr lang="en-US" b="1" dirty="0">
                <a:solidFill>
                  <a:schemeClr val="bg1"/>
                </a:solidFill>
              </a:rPr>
              <a:t>UK Econ Conf 3 FEB 26</a:t>
            </a:r>
          </a:p>
          <a:p>
            <a:endParaRPr lang="en-US" dirty="0"/>
          </a:p>
        </p:txBody>
      </p:sp>
    </p:spTree>
    <p:extLst>
      <p:ext uri="{BB962C8B-B14F-4D97-AF65-F5344CB8AC3E}">
        <p14:creationId xmlns:p14="http://schemas.microsoft.com/office/powerpoint/2010/main" val="37626537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055f1dac-a681-4b1b-a10c-6d2f77ee2f7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FA243AA31709D4CA72085749E00EFE2" ma:contentTypeVersion="11" ma:contentTypeDescription="Create a new document." ma:contentTypeScope="" ma:versionID="b04783ef3f51d64e6b0155bd0c2007f9">
  <xsd:schema xmlns:xsd="http://www.w3.org/2001/XMLSchema" xmlns:xs="http://www.w3.org/2001/XMLSchema" xmlns:p="http://schemas.microsoft.com/office/2006/metadata/properties" xmlns:ns3="055f1dac-a681-4b1b-a10c-6d2f77ee2f7b" targetNamespace="http://schemas.microsoft.com/office/2006/metadata/properties" ma:root="true" ma:fieldsID="52225156d6b82c06830f966e894c1833" ns3:_="">
    <xsd:import namespace="055f1dac-a681-4b1b-a10c-6d2f77ee2f7b"/>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MediaServiceSystemTags" minOccurs="0"/>
                <xsd:element ref="ns3:MediaServiceOCR" minOccurs="0"/>
                <xsd:element ref="ns3:MediaServiceGenerationTime" minOccurs="0"/>
                <xsd:element ref="ns3:MediaServiceEventHashCode" minOccurs="0"/>
                <xsd:element ref="ns3:_activity"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5f1dac-a681-4b1b-a10c-6d2f77ee2f7b"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ystemTags" ma:index="13" nillable="true" ma:displayName="MediaServiceSystemTags" ma:hidden="true" ma:internalName="MediaServiceSystemTags" ma:readOnly="true">
      <xsd:simpleType>
        <xsd:restriction base="dms:Note"/>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_activity" ma:index="17" nillable="true" ma:displayName="_activity" ma:hidden="true" ma:internalName="_activity">
      <xsd:simpleType>
        <xsd:restriction base="dms:Note"/>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8A7F3D-56D6-40FC-8482-496EFBDA34C3}">
  <ds:schemaRefs>
    <ds:schemaRef ds:uri="http://purl.org/dc/elements/1.1/"/>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purl.org/dc/dcmitype/"/>
    <ds:schemaRef ds:uri="055f1dac-a681-4b1b-a10c-6d2f77ee2f7b"/>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260E3CB7-1770-46CC-9414-9DBE0D252F05}">
  <ds:schemaRefs>
    <ds:schemaRef ds:uri="http://schemas.microsoft.com/sharepoint/v3/contenttype/forms"/>
  </ds:schemaRefs>
</ds:datastoreItem>
</file>

<file path=customXml/itemProps3.xml><?xml version="1.0" encoding="utf-8"?>
<ds:datastoreItem xmlns:ds="http://schemas.openxmlformats.org/officeDocument/2006/customXml" ds:itemID="{EC4F2B72-F6D4-4049-BA80-9B7C54E93D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5f1dac-a681-4b1b-a10c-6d2f77ee2f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1155</Words>
  <Application>Microsoft Office PowerPoint</Application>
  <PresentationFormat>Widescreen</PresentationFormat>
  <Paragraphs>160</Paragraphs>
  <Slides>13</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Kentucky Disaster Facts</vt:lpstr>
      <vt:lpstr>KY Declared Counties Federal FY25</vt:lpstr>
      <vt:lpstr>Financial Considerations</vt:lpstr>
      <vt:lpstr>Financial Considerations</vt:lpstr>
      <vt:lpstr>Disaster Cost Burden/Public Assistance</vt:lpstr>
      <vt:lpstr>Local Economy: Pike Co Example</vt:lpstr>
      <vt:lpstr>PowerPoint Presentation</vt:lpstr>
      <vt:lpstr>PowerPoint Presentation</vt:lpstr>
      <vt:lpstr>Hazard Mitigation</vt:lpstr>
      <vt:lpstr>PowerPoint Presentation</vt:lpstr>
      <vt:lpstr>Economic Concerns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2024-08-27T13:13:06Z</dcterms:created>
  <dcterms:modified xsi:type="dcterms:W3CDTF">2026-02-02T17:53:18Z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0x0101006FA243AA31709D4CA72085749E00EFE2</vt:lpwstr>
  </property>
</Properties>
</file>