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94" r:id="rId5"/>
    <p:sldId id="368" r:id="rId6"/>
    <p:sldId id="344" r:id="rId7"/>
    <p:sldId id="308" r:id="rId8"/>
    <p:sldId id="330" r:id="rId9"/>
    <p:sldId id="393" r:id="rId10"/>
    <p:sldId id="396" r:id="rId11"/>
    <p:sldId id="376" r:id="rId12"/>
    <p:sldId id="383" r:id="rId13"/>
    <p:sldId id="390" r:id="rId14"/>
    <p:sldId id="352" r:id="rId15"/>
    <p:sldId id="405" r:id="rId16"/>
    <p:sldId id="320" r:id="rId17"/>
    <p:sldId id="356" r:id="rId18"/>
    <p:sldId id="343" r:id="rId19"/>
    <p:sldId id="391" r:id="rId20"/>
    <p:sldId id="341" r:id="rId21"/>
    <p:sldId id="402" r:id="rId22"/>
    <p:sldId id="395" r:id="rId23"/>
    <p:sldId id="358" r:id="rId24"/>
    <p:sldId id="406" r:id="rId25"/>
    <p:sldId id="364" r:id="rId26"/>
    <p:sldId id="404" r:id="rId27"/>
    <p:sldId id="407" r:id="rId28"/>
    <p:sldId id="293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13420F-C5A5-A32F-9257-8C325F7D3F7B}" name="McDarris, Annie" initials="AM" userId="S::amcdarris@rff.org::4ccee016-b64b-44dc-bf05-90f0f6255cb7" providerId="AD"/>
  <p188:author id="{C5D21DB3-DE5A-4CD9-B712-A060FC902069}" name="Gawrgy, Kristina" initials="GK" userId="S::kgawrgy@rff.org::60241957-fa8f-494d-aaf5-a453b1496bcb" providerId="AD"/>
  <p188:author id="{48EEDFC9-DFE5-8142-2E14-30BB3E82B241}" name="Wibbenmeyer, Matthew" initials="WM" userId="S::wibbenmeyer@rff.org::aad27d65-28bb-4c1d-92a3-7ccf4c8130ec" providerId="AD"/>
  <p188:author id="{132EFEF1-ED62-4599-6873-FDF636317EC6}" name="Peterson, Donnie" initials="DP" userId="S::dpeterson@rff.org::0687e506-18f1-40c8-a0ef-d7aec05752f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 der Linde, Ross" initials="vdLR" lastIdx="1" clrIdx="0">
    <p:extLst>
      <p:ext uri="{19B8F6BF-5375-455C-9EA6-DF929625EA0E}">
        <p15:presenceInfo xmlns:p15="http://schemas.microsoft.com/office/powerpoint/2012/main" userId="S::vanderlinde@rff.org::7e2fd817-18f6-4517-b657-b4ba73c9f6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73C"/>
    <a:srgbClr val="E2C3A4"/>
    <a:srgbClr val="DFD0A7"/>
    <a:srgbClr val="FF6663"/>
    <a:srgbClr val="C3E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2DD80-B9D6-4331-8047-3DA806B7BC96}" v="506" dt="2026-02-02T00:00:11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8" autoAdjust="0"/>
    <p:restoredTop sz="86667" autoAdjust="0"/>
  </p:normalViewPr>
  <p:slideViewPr>
    <p:cSldViewPr snapToGrid="0">
      <p:cViewPr>
        <p:scale>
          <a:sx n="52" d="100"/>
          <a:sy n="52" d="100"/>
        </p:scale>
        <p:origin x="1243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ls, Margaret" userId="e84b6d31-3923-4f91-9a93-3ba674acb1d1" providerId="ADAL" clId="{C7E0B735-08B2-4C0A-9B1E-25572F9E45F7}"/>
    <pc:docChg chg="undo redo custSel addSld delSld modSld sldOrd">
      <pc:chgData name="Walls, Margaret" userId="e84b6d31-3923-4f91-9a93-3ba674acb1d1" providerId="ADAL" clId="{C7E0B735-08B2-4C0A-9B1E-25572F9E45F7}" dt="2026-02-02T00:06:28.621" v="12480" actId="20577"/>
      <pc:docMkLst>
        <pc:docMk/>
      </pc:docMkLst>
      <pc:sldChg chg="modSp mod">
        <pc:chgData name="Walls, Margaret" userId="e84b6d31-3923-4f91-9a93-3ba674acb1d1" providerId="ADAL" clId="{C7E0B735-08B2-4C0A-9B1E-25572F9E45F7}" dt="2026-01-21T18:30:58.524" v="61" actId="948"/>
        <pc:sldMkLst>
          <pc:docMk/>
          <pc:sldMk cId="941953360" sldId="294"/>
        </pc:sldMkLst>
        <pc:spChg chg="mod">
          <ac:chgData name="Walls, Margaret" userId="e84b6d31-3923-4f91-9a93-3ba674acb1d1" providerId="ADAL" clId="{C7E0B735-08B2-4C0A-9B1E-25572F9E45F7}" dt="2026-01-21T18:30:58.524" v="61" actId="948"/>
          <ac:spMkLst>
            <pc:docMk/>
            <pc:sldMk cId="941953360" sldId="294"/>
            <ac:spMk id="4" creationId="{00000000-0000-0000-0000-000000000000}"/>
          </ac:spMkLst>
        </pc:spChg>
      </pc:sldChg>
      <pc:sldChg chg="delSp modSp mod">
        <pc:chgData name="Walls, Margaret" userId="e84b6d31-3923-4f91-9a93-3ba674acb1d1" providerId="ADAL" clId="{C7E0B735-08B2-4C0A-9B1E-25572F9E45F7}" dt="2026-02-01T23:12:07.266" v="11105" actId="27636"/>
        <pc:sldMkLst>
          <pc:docMk/>
          <pc:sldMk cId="2322546539" sldId="341"/>
        </pc:sldMkLst>
        <pc:spChg chg="mod">
          <ac:chgData name="Walls, Margaret" userId="e84b6d31-3923-4f91-9a93-3ba674acb1d1" providerId="ADAL" clId="{C7E0B735-08B2-4C0A-9B1E-25572F9E45F7}" dt="2026-01-25T19:00:43.457" v="2802" actId="14100"/>
          <ac:spMkLst>
            <pc:docMk/>
            <pc:sldMk cId="2322546539" sldId="341"/>
            <ac:spMk id="2" creationId="{CA0EFA44-8790-4438-6FA3-99CD1BA0439D}"/>
          </ac:spMkLst>
        </pc:spChg>
        <pc:spChg chg="mod">
          <ac:chgData name="Walls, Margaret" userId="e84b6d31-3923-4f91-9a93-3ba674acb1d1" providerId="ADAL" clId="{C7E0B735-08B2-4C0A-9B1E-25572F9E45F7}" dt="2026-02-01T23:12:07.266" v="11105" actId="27636"/>
          <ac:spMkLst>
            <pc:docMk/>
            <pc:sldMk cId="2322546539" sldId="341"/>
            <ac:spMk id="18" creationId="{C51AF1CC-A220-B20D-D4BC-849C33C5CCFC}"/>
          </ac:spMkLst>
        </pc:spChg>
      </pc:sldChg>
      <pc:sldChg chg="addSp delSp modSp mod">
        <pc:chgData name="Walls, Margaret" userId="e84b6d31-3923-4f91-9a93-3ba674acb1d1" providerId="ADAL" clId="{C7E0B735-08B2-4C0A-9B1E-25572F9E45F7}" dt="2026-01-29T23:54:35.682" v="6225" actId="20577"/>
        <pc:sldMkLst>
          <pc:docMk/>
          <pc:sldMk cId="268859882" sldId="343"/>
        </pc:sldMkLst>
        <pc:spChg chg="add mod">
          <ac:chgData name="Walls, Margaret" userId="e84b6d31-3923-4f91-9a93-3ba674acb1d1" providerId="ADAL" clId="{C7E0B735-08B2-4C0A-9B1E-25572F9E45F7}" dt="2026-01-29T23:54:35.682" v="6225" actId="20577"/>
          <ac:spMkLst>
            <pc:docMk/>
            <pc:sldMk cId="268859882" sldId="343"/>
            <ac:spMk id="2" creationId="{32FE4562-D185-7A3A-E911-34FB34232943}"/>
          </ac:spMkLst>
        </pc:spChg>
        <pc:spChg chg="add mod">
          <ac:chgData name="Walls, Margaret" userId="e84b6d31-3923-4f91-9a93-3ba674acb1d1" providerId="ADAL" clId="{C7E0B735-08B2-4C0A-9B1E-25572F9E45F7}" dt="2026-01-21T23:35:18.110" v="1688" actId="1076"/>
          <ac:spMkLst>
            <pc:docMk/>
            <pc:sldMk cId="268859882" sldId="343"/>
            <ac:spMk id="5" creationId="{1D1A0CD4-6157-9C49-B2CE-588709381CE9}"/>
          </ac:spMkLst>
        </pc:spChg>
        <pc:picChg chg="add mod">
          <ac:chgData name="Walls, Margaret" userId="e84b6d31-3923-4f91-9a93-3ba674acb1d1" providerId="ADAL" clId="{C7E0B735-08B2-4C0A-9B1E-25572F9E45F7}" dt="2026-01-21T23:37:00.657" v="1751" actId="14100"/>
          <ac:picMkLst>
            <pc:docMk/>
            <pc:sldMk cId="268859882" sldId="343"/>
            <ac:picMk id="7" creationId="{38719A86-BAA3-C7A9-39CF-E2292E1F4087}"/>
          </ac:picMkLst>
        </pc:picChg>
      </pc:sldChg>
      <pc:sldChg chg="addSp delSp modSp mod">
        <pc:chgData name="Walls, Margaret" userId="e84b6d31-3923-4f91-9a93-3ba674acb1d1" providerId="ADAL" clId="{C7E0B735-08B2-4C0A-9B1E-25572F9E45F7}" dt="2026-02-01T23:08:50.100" v="11055" actId="14100"/>
        <pc:sldMkLst>
          <pc:docMk/>
          <pc:sldMk cId="2245177460" sldId="352"/>
        </pc:sldMkLst>
        <pc:spChg chg="mod">
          <ac:chgData name="Walls, Margaret" userId="e84b6d31-3923-4f91-9a93-3ba674acb1d1" providerId="ADAL" clId="{C7E0B735-08B2-4C0A-9B1E-25572F9E45F7}" dt="2026-02-01T23:08:50.100" v="11055" actId="14100"/>
          <ac:spMkLst>
            <pc:docMk/>
            <pc:sldMk cId="2245177460" sldId="352"/>
            <ac:spMk id="3" creationId="{1506BD05-D6B9-F9B5-0C81-741AF0C809EC}"/>
          </ac:spMkLst>
        </pc:spChg>
        <pc:spChg chg="add mod">
          <ac:chgData name="Walls, Margaret" userId="e84b6d31-3923-4f91-9a93-3ba674acb1d1" providerId="ADAL" clId="{C7E0B735-08B2-4C0A-9B1E-25572F9E45F7}" dt="2026-02-01T23:08:24.122" v="11054" actId="1076"/>
          <ac:spMkLst>
            <pc:docMk/>
            <pc:sldMk cId="2245177460" sldId="352"/>
            <ac:spMk id="9" creationId="{45727EC1-63BA-6958-CE9D-3F34A541178E}"/>
          </ac:spMkLst>
        </pc:spChg>
        <pc:spChg chg="add mod">
          <ac:chgData name="Walls, Margaret" userId="e84b6d31-3923-4f91-9a93-3ba674acb1d1" providerId="ADAL" clId="{C7E0B735-08B2-4C0A-9B1E-25572F9E45F7}" dt="2026-02-01T23:08:13.205" v="11051" actId="1076"/>
          <ac:spMkLst>
            <pc:docMk/>
            <pc:sldMk cId="2245177460" sldId="352"/>
            <ac:spMk id="12" creationId="{A0C7326C-6167-3E16-F0F3-6BFCC0CFDEF5}"/>
          </ac:spMkLst>
        </pc:spChg>
        <pc:spChg chg="add del mod">
          <ac:chgData name="Walls, Margaret" userId="e84b6d31-3923-4f91-9a93-3ba674acb1d1" providerId="ADAL" clId="{C7E0B735-08B2-4C0A-9B1E-25572F9E45F7}" dt="2026-02-01T23:05:14.534" v="11016" actId="21"/>
          <ac:spMkLst>
            <pc:docMk/>
            <pc:sldMk cId="2245177460" sldId="352"/>
            <ac:spMk id="14" creationId="{9CA4099D-69C9-DF3F-ADD2-38C69F7E4BDF}"/>
          </ac:spMkLst>
        </pc:spChg>
        <pc:picChg chg="add mod">
          <ac:chgData name="Walls, Margaret" userId="e84b6d31-3923-4f91-9a93-3ba674acb1d1" providerId="ADAL" clId="{C7E0B735-08B2-4C0A-9B1E-25572F9E45F7}" dt="2026-02-01T23:08:18.320" v="11053" actId="14100"/>
          <ac:picMkLst>
            <pc:docMk/>
            <pc:sldMk cId="2245177460" sldId="352"/>
            <ac:picMk id="8" creationId="{1D41F2E8-7C6B-157B-616B-4FF8402BF9FA}"/>
          </ac:picMkLst>
        </pc:picChg>
        <pc:cxnChg chg="mod">
          <ac:chgData name="Walls, Margaret" userId="e84b6d31-3923-4f91-9a93-3ba674acb1d1" providerId="ADAL" clId="{C7E0B735-08B2-4C0A-9B1E-25572F9E45F7}" dt="2026-01-31T19:27:08.546" v="10891" actId="1076"/>
          <ac:cxnSpMkLst>
            <pc:docMk/>
            <pc:sldMk cId="2245177460" sldId="352"/>
            <ac:cxnSpMk id="4" creationId="{7AE1A9D5-C655-4FE9-C468-34580DEEA552}"/>
          </ac:cxnSpMkLst>
        </pc:cxnChg>
      </pc:sldChg>
      <pc:sldChg chg="addSp delSp modSp mod">
        <pc:chgData name="Walls, Margaret" userId="e84b6d31-3923-4f91-9a93-3ba674acb1d1" providerId="ADAL" clId="{C7E0B735-08B2-4C0A-9B1E-25572F9E45F7}" dt="2026-01-30T21:26:27.683" v="7594" actId="20577"/>
        <pc:sldMkLst>
          <pc:docMk/>
          <pc:sldMk cId="3927183576" sldId="356"/>
        </pc:sldMkLst>
        <pc:spChg chg="mod">
          <ac:chgData name="Walls, Margaret" userId="e84b6d31-3923-4f91-9a93-3ba674acb1d1" providerId="ADAL" clId="{C7E0B735-08B2-4C0A-9B1E-25572F9E45F7}" dt="2026-01-30T21:26:27.683" v="7594" actId="20577"/>
          <ac:spMkLst>
            <pc:docMk/>
            <pc:sldMk cId="3927183576" sldId="356"/>
            <ac:spMk id="11" creationId="{421CE7E4-82D5-177B-F322-84F2BC5BE596}"/>
          </ac:spMkLst>
        </pc:spChg>
        <pc:picChg chg="add mod modCrop">
          <ac:chgData name="Walls, Margaret" userId="e84b6d31-3923-4f91-9a93-3ba674acb1d1" providerId="ADAL" clId="{C7E0B735-08B2-4C0A-9B1E-25572F9E45F7}" dt="2026-01-29T23:53:29.917" v="6201" actId="1076"/>
          <ac:picMkLst>
            <pc:docMk/>
            <pc:sldMk cId="3927183576" sldId="356"/>
            <ac:picMk id="4" creationId="{13B2C570-D115-4124-A9C5-F19BD5185A6E}"/>
          </ac:picMkLst>
        </pc:picChg>
        <pc:picChg chg="mod">
          <ac:chgData name="Walls, Margaret" userId="e84b6d31-3923-4f91-9a93-3ba674acb1d1" providerId="ADAL" clId="{C7E0B735-08B2-4C0A-9B1E-25572F9E45F7}" dt="2026-01-25T17:58:41.475" v="2217" actId="1076"/>
          <ac:picMkLst>
            <pc:docMk/>
            <pc:sldMk cId="3927183576" sldId="356"/>
            <ac:picMk id="9" creationId="{F59E58AC-0A1A-AA43-5E21-E7F2DBE19C69}"/>
          </ac:picMkLst>
        </pc:picChg>
      </pc:sldChg>
      <pc:sldChg chg="addSp delSp modSp mod modNotesTx">
        <pc:chgData name="Walls, Margaret" userId="e84b6d31-3923-4f91-9a93-3ba674acb1d1" providerId="ADAL" clId="{C7E0B735-08B2-4C0A-9B1E-25572F9E45F7}" dt="2026-02-01T23:49:10.645" v="12152" actId="1076"/>
        <pc:sldMkLst>
          <pc:docMk/>
          <pc:sldMk cId="3913955495" sldId="358"/>
        </pc:sldMkLst>
        <pc:spChg chg="mod">
          <ac:chgData name="Walls, Margaret" userId="e84b6d31-3923-4f91-9a93-3ba674acb1d1" providerId="ADAL" clId="{C7E0B735-08B2-4C0A-9B1E-25572F9E45F7}" dt="2026-02-01T23:36:22.722" v="11521" actId="20577"/>
          <ac:spMkLst>
            <pc:docMk/>
            <pc:sldMk cId="3913955495" sldId="358"/>
            <ac:spMk id="3" creationId="{094BD0C5-A4BF-3D1B-E7A0-88632C37E7D7}"/>
          </ac:spMkLst>
        </pc:spChg>
        <pc:spChg chg="add mod">
          <ac:chgData name="Walls, Margaret" userId="e84b6d31-3923-4f91-9a93-3ba674acb1d1" providerId="ADAL" clId="{C7E0B735-08B2-4C0A-9B1E-25572F9E45F7}" dt="2026-01-30T21:46:26.954" v="8231" actId="1076"/>
          <ac:spMkLst>
            <pc:docMk/>
            <pc:sldMk cId="3913955495" sldId="358"/>
            <ac:spMk id="4" creationId="{E539AE53-3C5A-C6E4-9661-AC61A13E20D7}"/>
          </ac:spMkLst>
        </pc:spChg>
        <pc:spChg chg="add del mod">
          <ac:chgData name="Walls, Margaret" userId="e84b6d31-3923-4f91-9a93-3ba674acb1d1" providerId="ADAL" clId="{C7E0B735-08B2-4C0A-9B1E-25572F9E45F7}" dt="2026-02-01T23:36:43.261" v="11524"/>
          <ac:spMkLst>
            <pc:docMk/>
            <pc:sldMk cId="3913955495" sldId="358"/>
            <ac:spMk id="8" creationId="{8FA5D015-3813-CB47-1E9A-04F7F7B59C5B}"/>
          </ac:spMkLst>
        </pc:spChg>
        <pc:spChg chg="add mod">
          <ac:chgData name="Walls, Margaret" userId="e84b6d31-3923-4f91-9a93-3ba674acb1d1" providerId="ADAL" clId="{C7E0B735-08B2-4C0A-9B1E-25572F9E45F7}" dt="2026-02-01T23:38:22.540" v="11558" actId="14100"/>
          <ac:spMkLst>
            <pc:docMk/>
            <pc:sldMk cId="3913955495" sldId="358"/>
            <ac:spMk id="9" creationId="{397FFE88-B949-B164-3412-83752A052A6E}"/>
          </ac:spMkLst>
        </pc:spChg>
        <pc:picChg chg="add mod">
          <ac:chgData name="Walls, Margaret" userId="e84b6d31-3923-4f91-9a93-3ba674acb1d1" providerId="ADAL" clId="{C7E0B735-08B2-4C0A-9B1E-25572F9E45F7}" dt="2026-02-01T23:49:10.645" v="12152" actId="1076"/>
          <ac:picMkLst>
            <pc:docMk/>
            <pc:sldMk cId="3913955495" sldId="358"/>
            <ac:picMk id="2" creationId="{FF73EDF6-A32D-D9F6-E4C9-975E61F09178}"/>
          </ac:picMkLst>
        </pc:picChg>
      </pc:sldChg>
      <pc:sldChg chg="modSp mod modNotesTx">
        <pc:chgData name="Walls, Margaret" userId="e84b6d31-3923-4f91-9a93-3ba674acb1d1" providerId="ADAL" clId="{C7E0B735-08B2-4C0A-9B1E-25572F9E45F7}" dt="2026-02-01T23:52:53.463" v="12230" actId="5793"/>
        <pc:sldMkLst>
          <pc:docMk/>
          <pc:sldMk cId="883490849" sldId="364"/>
        </pc:sldMkLst>
        <pc:spChg chg="mod">
          <ac:chgData name="Walls, Margaret" userId="e84b6d31-3923-4f91-9a93-3ba674acb1d1" providerId="ADAL" clId="{C7E0B735-08B2-4C0A-9B1E-25572F9E45F7}" dt="2026-01-31T17:24:51.808" v="9562" actId="20577"/>
          <ac:spMkLst>
            <pc:docMk/>
            <pc:sldMk cId="883490849" sldId="364"/>
            <ac:spMk id="2" creationId="{3BE2B39C-E201-3F48-4BE2-2A4E08472439}"/>
          </ac:spMkLst>
        </pc:spChg>
        <pc:spChg chg="mod">
          <ac:chgData name="Walls, Margaret" userId="e84b6d31-3923-4f91-9a93-3ba674acb1d1" providerId="ADAL" clId="{C7E0B735-08B2-4C0A-9B1E-25572F9E45F7}" dt="2026-02-01T23:52:53.463" v="12230" actId="5793"/>
          <ac:spMkLst>
            <pc:docMk/>
            <pc:sldMk cId="883490849" sldId="364"/>
            <ac:spMk id="3" creationId="{282A373A-6537-F79C-1B3F-F59AC1ABEDB7}"/>
          </ac:spMkLst>
        </pc:spChg>
      </pc:sldChg>
      <pc:sldChg chg="addSp delSp modSp mod">
        <pc:chgData name="Walls, Margaret" userId="e84b6d31-3923-4f91-9a93-3ba674acb1d1" providerId="ADAL" clId="{C7E0B735-08B2-4C0A-9B1E-25572F9E45F7}" dt="2026-01-21T18:36:44.340" v="155" actId="20577"/>
        <pc:sldMkLst>
          <pc:docMk/>
          <pc:sldMk cId="870015520" sldId="368"/>
        </pc:sldMkLst>
        <pc:spChg chg="mod">
          <ac:chgData name="Walls, Margaret" userId="e84b6d31-3923-4f91-9a93-3ba674acb1d1" providerId="ADAL" clId="{C7E0B735-08B2-4C0A-9B1E-25572F9E45F7}" dt="2026-01-21T18:36:44.340" v="155" actId="20577"/>
          <ac:spMkLst>
            <pc:docMk/>
            <pc:sldMk cId="870015520" sldId="368"/>
            <ac:spMk id="12" creationId="{37DCB18E-1B0A-C815-8DBB-F6B068ED9590}"/>
          </ac:spMkLst>
        </pc:spChg>
        <pc:spChg chg="mod">
          <ac:chgData name="Walls, Margaret" userId="e84b6d31-3923-4f91-9a93-3ba674acb1d1" providerId="ADAL" clId="{C7E0B735-08B2-4C0A-9B1E-25572F9E45F7}" dt="2026-01-21T18:36:21.808" v="147" actId="14100"/>
          <ac:spMkLst>
            <pc:docMk/>
            <pc:sldMk cId="870015520" sldId="368"/>
            <ac:spMk id="13" creationId="{C7788830-0642-036A-98AA-137E2D765C6E}"/>
          </ac:spMkLst>
        </pc:spChg>
        <pc:spChg chg="mod">
          <ac:chgData name="Walls, Margaret" userId="e84b6d31-3923-4f91-9a93-3ba674acb1d1" providerId="ADAL" clId="{C7E0B735-08B2-4C0A-9B1E-25572F9E45F7}" dt="2026-01-21T18:35:25.711" v="90" actId="20577"/>
          <ac:spMkLst>
            <pc:docMk/>
            <pc:sldMk cId="870015520" sldId="368"/>
            <ac:spMk id="14" creationId="{D0F754BF-BC08-1B10-494C-567B251B7FCD}"/>
          </ac:spMkLst>
        </pc:spChg>
        <pc:picChg chg="add mod">
          <ac:chgData name="Walls, Margaret" userId="e84b6d31-3923-4f91-9a93-3ba674acb1d1" providerId="ADAL" clId="{C7E0B735-08B2-4C0A-9B1E-25572F9E45F7}" dt="2026-01-21T18:35:03.980" v="67" actId="1076"/>
          <ac:picMkLst>
            <pc:docMk/>
            <pc:sldMk cId="870015520" sldId="368"/>
            <ac:picMk id="1026" creationId="{D55B01DD-4A55-822B-28DB-E3C5319AC10F}"/>
          </ac:picMkLst>
        </pc:picChg>
      </pc:sldChg>
      <pc:sldChg chg="addSp modSp mod modAnim">
        <pc:chgData name="Walls, Margaret" userId="e84b6d31-3923-4f91-9a93-3ba674acb1d1" providerId="ADAL" clId="{C7E0B735-08B2-4C0A-9B1E-25572F9E45F7}" dt="2026-02-01T22:58:32.949" v="10990" actId="21"/>
        <pc:sldMkLst>
          <pc:docMk/>
          <pc:sldMk cId="2722987382" sldId="376"/>
        </pc:sldMkLst>
        <pc:spChg chg="add mod">
          <ac:chgData name="Walls, Margaret" userId="e84b6d31-3923-4f91-9a93-3ba674acb1d1" providerId="ADAL" clId="{C7E0B735-08B2-4C0A-9B1E-25572F9E45F7}" dt="2026-02-01T22:58:32.949" v="10990" actId="21"/>
          <ac:spMkLst>
            <pc:docMk/>
            <pc:sldMk cId="2722987382" sldId="376"/>
            <ac:spMk id="3" creationId="{718FAC56-9F1E-0777-9CEA-1B8C61E6273E}"/>
          </ac:spMkLst>
        </pc:spChg>
        <pc:spChg chg="mod">
          <ac:chgData name="Walls, Margaret" userId="e84b6d31-3923-4f91-9a93-3ba674acb1d1" providerId="ADAL" clId="{C7E0B735-08B2-4C0A-9B1E-25572F9E45F7}" dt="2026-01-21T23:09:43.473" v="1478" actId="403"/>
          <ac:spMkLst>
            <pc:docMk/>
            <pc:sldMk cId="2722987382" sldId="376"/>
            <ac:spMk id="12" creationId="{E6BF89BE-494B-B7C3-F553-D44BAE4D888D}"/>
          </ac:spMkLst>
        </pc:spChg>
        <pc:picChg chg="mod">
          <ac:chgData name="Walls, Margaret" userId="e84b6d31-3923-4f91-9a93-3ba674acb1d1" providerId="ADAL" clId="{C7E0B735-08B2-4C0A-9B1E-25572F9E45F7}" dt="2026-01-28T17:53:33.681" v="5061" actId="1076"/>
          <ac:picMkLst>
            <pc:docMk/>
            <pc:sldMk cId="2722987382" sldId="376"/>
            <ac:picMk id="11" creationId="{AFAA40A8-1710-4774-AF5E-DB474FD3D520}"/>
          </ac:picMkLst>
        </pc:picChg>
      </pc:sldChg>
      <pc:sldChg chg="addSp delSp modSp mod ord modNotesTx">
        <pc:chgData name="Walls, Margaret" userId="e84b6d31-3923-4f91-9a93-3ba674acb1d1" providerId="ADAL" clId="{C7E0B735-08B2-4C0A-9B1E-25572F9E45F7}" dt="2026-01-30T21:19:59.267" v="7347" actId="20577"/>
        <pc:sldMkLst>
          <pc:docMk/>
          <pc:sldMk cId="350906270" sldId="383"/>
        </pc:sldMkLst>
        <pc:spChg chg="add mod">
          <ac:chgData name="Walls, Margaret" userId="e84b6d31-3923-4f91-9a93-3ba674acb1d1" providerId="ADAL" clId="{C7E0B735-08B2-4C0A-9B1E-25572F9E45F7}" dt="2026-01-28T18:11:49.157" v="5136" actId="1076"/>
          <ac:spMkLst>
            <pc:docMk/>
            <pc:sldMk cId="350906270" sldId="383"/>
            <ac:spMk id="3" creationId="{A61918E4-DA96-5F20-9A3B-9A0B934A66D0}"/>
          </ac:spMkLst>
        </pc:spChg>
        <pc:spChg chg="mod">
          <ac:chgData name="Walls, Margaret" userId="e84b6d31-3923-4f91-9a93-3ba674acb1d1" providerId="ADAL" clId="{C7E0B735-08B2-4C0A-9B1E-25572F9E45F7}" dt="2026-01-21T23:14:34.200" v="1514" actId="1076"/>
          <ac:spMkLst>
            <pc:docMk/>
            <pc:sldMk cId="350906270" sldId="383"/>
            <ac:spMk id="11" creationId="{F9D48892-F3B8-82D8-0FB3-7B7B40FD47A3}"/>
          </ac:spMkLst>
        </pc:spChg>
        <pc:spChg chg="add mod">
          <ac:chgData name="Walls, Margaret" userId="e84b6d31-3923-4f91-9a93-3ba674acb1d1" providerId="ADAL" clId="{C7E0B735-08B2-4C0A-9B1E-25572F9E45F7}" dt="2026-01-21T23:14:29.150" v="1513" actId="14100"/>
          <ac:spMkLst>
            <pc:docMk/>
            <pc:sldMk cId="350906270" sldId="383"/>
            <ac:spMk id="12" creationId="{3CBDA8EF-D07D-1D86-F080-0852C29401A7}"/>
          </ac:spMkLst>
        </pc:spChg>
        <pc:picChg chg="add mod modCrop">
          <ac:chgData name="Walls, Margaret" userId="e84b6d31-3923-4f91-9a93-3ba674acb1d1" providerId="ADAL" clId="{C7E0B735-08B2-4C0A-9B1E-25572F9E45F7}" dt="2026-01-21T20:52:41.045" v="686" actId="14100"/>
          <ac:picMkLst>
            <pc:docMk/>
            <pc:sldMk cId="350906270" sldId="383"/>
            <ac:picMk id="14" creationId="{B7DEE559-27A4-E94F-C42A-C8607FB99392}"/>
          </ac:picMkLst>
        </pc:picChg>
      </pc:sldChg>
      <pc:sldChg chg="addSp delSp modSp add mod modNotesTx">
        <pc:chgData name="Walls, Margaret" userId="e84b6d31-3923-4f91-9a93-3ba674acb1d1" providerId="ADAL" clId="{C7E0B735-08B2-4C0A-9B1E-25572F9E45F7}" dt="2026-02-01T23:07:55.280" v="11049" actId="14861"/>
        <pc:sldMkLst>
          <pc:docMk/>
          <pc:sldMk cId="2376583572" sldId="390"/>
        </pc:sldMkLst>
        <pc:spChg chg="mod">
          <ac:chgData name="Walls, Margaret" userId="e84b6d31-3923-4f91-9a93-3ba674acb1d1" providerId="ADAL" clId="{C7E0B735-08B2-4C0A-9B1E-25572F9E45F7}" dt="2026-01-21T23:24:39.053" v="1567" actId="1076"/>
          <ac:spMkLst>
            <pc:docMk/>
            <pc:sldMk cId="2376583572" sldId="390"/>
            <ac:spMk id="2" creationId="{8FF3F233-B62F-1EA9-4EE0-96FA37D676DE}"/>
          </ac:spMkLst>
        </pc:spChg>
        <pc:spChg chg="add mod">
          <ac:chgData name="Walls, Margaret" userId="e84b6d31-3923-4f91-9a93-3ba674acb1d1" providerId="ADAL" clId="{C7E0B735-08B2-4C0A-9B1E-25572F9E45F7}" dt="2026-02-01T23:05:31.763" v="11017" actId="1076"/>
          <ac:spMkLst>
            <pc:docMk/>
            <pc:sldMk cId="2376583572" sldId="390"/>
            <ac:spMk id="3" creationId="{71CF8D91-6401-EBC3-B203-9C09B8E9516A}"/>
          </ac:spMkLst>
        </pc:spChg>
        <pc:spChg chg="add mod">
          <ac:chgData name="Walls, Margaret" userId="e84b6d31-3923-4f91-9a93-3ba674acb1d1" providerId="ADAL" clId="{C7E0B735-08B2-4C0A-9B1E-25572F9E45F7}" dt="2026-02-01T23:07:55.280" v="11049" actId="14861"/>
          <ac:spMkLst>
            <pc:docMk/>
            <pc:sldMk cId="2376583572" sldId="390"/>
            <ac:spMk id="14" creationId="{9CA4099D-69C9-DF3F-ADD2-38C69F7E4BDF}"/>
          </ac:spMkLst>
        </pc:spChg>
        <pc:spChg chg="add mod">
          <ac:chgData name="Walls, Margaret" userId="e84b6d31-3923-4f91-9a93-3ba674acb1d1" providerId="ADAL" clId="{C7E0B735-08B2-4C0A-9B1E-25572F9E45F7}" dt="2026-02-01T23:02:45.464" v="10991" actId="1076"/>
          <ac:spMkLst>
            <pc:docMk/>
            <pc:sldMk cId="2376583572" sldId="390"/>
            <ac:spMk id="15" creationId="{A378B0A3-8906-EAD7-008C-6A37E2729BE9}"/>
          </ac:spMkLst>
        </pc:spChg>
        <pc:spChg chg="add mod">
          <ac:chgData name="Walls, Margaret" userId="e84b6d31-3923-4f91-9a93-3ba674acb1d1" providerId="ADAL" clId="{C7E0B735-08B2-4C0A-9B1E-25572F9E45F7}" dt="2026-02-01T23:06:22.332" v="11027" actId="1076"/>
          <ac:spMkLst>
            <pc:docMk/>
            <pc:sldMk cId="2376583572" sldId="390"/>
            <ac:spMk id="16" creationId="{FD364C0D-A618-AB4C-7FAD-05A00579A32E}"/>
          </ac:spMkLst>
        </pc:spChg>
        <pc:spChg chg="add mod">
          <ac:chgData name="Walls, Margaret" userId="e84b6d31-3923-4f91-9a93-3ba674acb1d1" providerId="ADAL" clId="{C7E0B735-08B2-4C0A-9B1E-25572F9E45F7}" dt="2026-02-01T23:04:54.170" v="11014" actId="1076"/>
          <ac:spMkLst>
            <pc:docMk/>
            <pc:sldMk cId="2376583572" sldId="390"/>
            <ac:spMk id="17" creationId="{B6C10E54-CA19-4F0E-EA04-4EC020B499B5}"/>
          </ac:spMkLst>
        </pc:spChg>
        <pc:spChg chg="add mod">
          <ac:chgData name="Walls, Margaret" userId="e84b6d31-3923-4f91-9a93-3ba674acb1d1" providerId="ADAL" clId="{C7E0B735-08B2-4C0A-9B1E-25572F9E45F7}" dt="2026-02-01T23:04:49.086" v="11013" actId="1076"/>
          <ac:spMkLst>
            <pc:docMk/>
            <pc:sldMk cId="2376583572" sldId="390"/>
            <ac:spMk id="18" creationId="{866D5409-7393-40C5-F2AF-997020CAEB25}"/>
          </ac:spMkLst>
        </pc:spChg>
        <pc:spChg chg="add mod">
          <ac:chgData name="Walls, Margaret" userId="e84b6d31-3923-4f91-9a93-3ba674acb1d1" providerId="ADAL" clId="{C7E0B735-08B2-4C0A-9B1E-25572F9E45F7}" dt="2026-02-01T23:06:25.325" v="11028" actId="1076"/>
          <ac:spMkLst>
            <pc:docMk/>
            <pc:sldMk cId="2376583572" sldId="390"/>
            <ac:spMk id="19" creationId="{23A36D41-3E39-A2FE-79B3-717242B0BE2D}"/>
          </ac:spMkLst>
        </pc:spChg>
        <pc:picChg chg="add mod modCrop">
          <ac:chgData name="Walls, Margaret" userId="e84b6d31-3923-4f91-9a93-3ba674acb1d1" providerId="ADAL" clId="{C7E0B735-08B2-4C0A-9B1E-25572F9E45F7}" dt="2026-02-01T23:04:22.774" v="11008" actId="1076"/>
          <ac:picMkLst>
            <pc:docMk/>
            <pc:sldMk cId="2376583572" sldId="390"/>
            <ac:picMk id="7" creationId="{1646E560-9F9E-2489-1B1B-AE5A77B1272A}"/>
          </ac:picMkLst>
        </pc:picChg>
        <pc:picChg chg="add mod modCrop">
          <ac:chgData name="Walls, Margaret" userId="e84b6d31-3923-4f91-9a93-3ba674acb1d1" providerId="ADAL" clId="{C7E0B735-08B2-4C0A-9B1E-25572F9E45F7}" dt="2026-02-01T23:04:19.120" v="11007" actId="1076"/>
          <ac:picMkLst>
            <pc:docMk/>
            <pc:sldMk cId="2376583572" sldId="390"/>
            <ac:picMk id="13" creationId="{5DC7B1B5-50BC-6D29-6A94-B4A68D4B6AC7}"/>
          </ac:picMkLst>
        </pc:picChg>
        <pc:cxnChg chg="mod">
          <ac:chgData name="Walls, Margaret" userId="e84b6d31-3923-4f91-9a93-3ba674acb1d1" providerId="ADAL" clId="{C7E0B735-08B2-4C0A-9B1E-25572F9E45F7}" dt="2026-02-01T23:03:16.175" v="10997" actId="1076"/>
          <ac:cxnSpMkLst>
            <pc:docMk/>
            <pc:sldMk cId="2376583572" sldId="390"/>
            <ac:cxnSpMk id="4" creationId="{C689ADC2-33C4-ECAA-3813-DAEF84F47035}"/>
          </ac:cxnSpMkLst>
        </pc:cxnChg>
      </pc:sldChg>
      <pc:sldChg chg="addSp delSp modSp add mod">
        <pc:chgData name="Walls, Margaret" userId="e84b6d31-3923-4f91-9a93-3ba674acb1d1" providerId="ADAL" clId="{C7E0B735-08B2-4C0A-9B1E-25572F9E45F7}" dt="2026-01-31T19:30:26.197" v="10943" actId="6549"/>
        <pc:sldMkLst>
          <pc:docMk/>
          <pc:sldMk cId="2206602991" sldId="391"/>
        </pc:sldMkLst>
        <pc:spChg chg="add mod">
          <ac:chgData name="Walls, Margaret" userId="e84b6d31-3923-4f91-9a93-3ba674acb1d1" providerId="ADAL" clId="{C7E0B735-08B2-4C0A-9B1E-25572F9E45F7}" dt="2026-01-31T19:29:56.507" v="10928" actId="21"/>
          <ac:spMkLst>
            <pc:docMk/>
            <pc:sldMk cId="2206602991" sldId="391"/>
            <ac:spMk id="10" creationId="{AEB710D6-D1F4-5887-753E-701BF47F6347}"/>
          </ac:spMkLst>
        </pc:spChg>
        <pc:spChg chg="add mod">
          <ac:chgData name="Walls, Margaret" userId="e84b6d31-3923-4f91-9a93-3ba674acb1d1" providerId="ADAL" clId="{C7E0B735-08B2-4C0A-9B1E-25572F9E45F7}" dt="2026-01-31T19:30:26.197" v="10943" actId="6549"/>
          <ac:spMkLst>
            <pc:docMk/>
            <pc:sldMk cId="2206602991" sldId="391"/>
            <ac:spMk id="11" creationId="{A8DA4A00-C9DC-056C-02FB-A1F7804E59DC}"/>
          </ac:spMkLst>
        </pc:spChg>
        <pc:picChg chg="add mod">
          <ac:chgData name="Walls, Margaret" userId="e84b6d31-3923-4f91-9a93-3ba674acb1d1" providerId="ADAL" clId="{C7E0B735-08B2-4C0A-9B1E-25572F9E45F7}" dt="2026-01-26T17:01:53.290" v="3353" actId="14100"/>
          <ac:picMkLst>
            <pc:docMk/>
            <pc:sldMk cId="2206602991" sldId="391"/>
            <ac:picMk id="3076" creationId="{3B745099-D1DF-1D96-E014-850516C61E06}"/>
          </ac:picMkLst>
        </pc:picChg>
      </pc:sldChg>
      <pc:sldChg chg="addSp delSp modSp add mod modAnim">
        <pc:chgData name="Walls, Margaret" userId="e84b6d31-3923-4f91-9a93-3ba674acb1d1" providerId="ADAL" clId="{C7E0B735-08B2-4C0A-9B1E-25572F9E45F7}" dt="2026-02-01T23:59:05.025" v="12449" actId="1076"/>
        <pc:sldMkLst>
          <pc:docMk/>
          <pc:sldMk cId="3993490929" sldId="393"/>
        </pc:sldMkLst>
        <pc:spChg chg="mod">
          <ac:chgData name="Walls, Margaret" userId="e84b6d31-3923-4f91-9a93-3ba674acb1d1" providerId="ADAL" clId="{C7E0B735-08B2-4C0A-9B1E-25572F9E45F7}" dt="2026-02-01T23:59:05.025" v="12449" actId="1076"/>
          <ac:spMkLst>
            <pc:docMk/>
            <pc:sldMk cId="3993490929" sldId="393"/>
            <ac:spMk id="12" creationId="{105C8A15-DA79-35E6-53E6-4631734AA401}"/>
          </ac:spMkLst>
        </pc:spChg>
        <pc:spChg chg="mod">
          <ac:chgData name="Walls, Margaret" userId="e84b6d31-3923-4f91-9a93-3ba674acb1d1" providerId="ADAL" clId="{C7E0B735-08B2-4C0A-9B1E-25572F9E45F7}" dt="2026-01-25T18:31:38.701" v="2404" actId="403"/>
          <ac:spMkLst>
            <pc:docMk/>
            <pc:sldMk cId="3993490929" sldId="393"/>
            <ac:spMk id="14" creationId="{9B8D38E8-B915-B908-C084-FE17189790E1}"/>
          </ac:spMkLst>
        </pc:spChg>
        <pc:picChg chg="mod modCrop">
          <ac:chgData name="Walls, Margaret" userId="e84b6d31-3923-4f91-9a93-3ba674acb1d1" providerId="ADAL" clId="{C7E0B735-08B2-4C0A-9B1E-25572F9E45F7}" dt="2026-01-25T18:27:21.371" v="2399" actId="14100"/>
          <ac:picMkLst>
            <pc:docMk/>
            <pc:sldMk cId="3993490929" sldId="393"/>
            <ac:picMk id="8" creationId="{B677A12D-9241-BC4E-7040-89FFE3AD23AC}"/>
          </ac:picMkLst>
        </pc:picChg>
        <pc:picChg chg="mod">
          <ac:chgData name="Walls, Margaret" userId="e84b6d31-3923-4f91-9a93-3ba674acb1d1" providerId="ADAL" clId="{C7E0B735-08B2-4C0A-9B1E-25572F9E45F7}" dt="2026-01-25T18:12:30.824" v="2369" actId="1076"/>
          <ac:picMkLst>
            <pc:docMk/>
            <pc:sldMk cId="3993490929" sldId="393"/>
            <ac:picMk id="10" creationId="{C9D360F9-F106-83DD-19AC-32B895D2325B}"/>
          </ac:picMkLst>
        </pc:picChg>
        <pc:picChg chg="add mod modCrop">
          <ac:chgData name="Walls, Margaret" userId="e84b6d31-3923-4f91-9a93-3ba674acb1d1" providerId="ADAL" clId="{C7E0B735-08B2-4C0A-9B1E-25572F9E45F7}" dt="2026-01-26T17:50:42.275" v="3869" actId="1076"/>
          <ac:picMkLst>
            <pc:docMk/>
            <pc:sldMk cId="3993490929" sldId="393"/>
            <ac:picMk id="17" creationId="{4F1BF128-D95F-4D39-9F6D-9CA8656A7F12}"/>
          </ac:picMkLst>
        </pc:picChg>
        <pc:cxnChg chg="add mod">
          <ac:chgData name="Walls, Margaret" userId="e84b6d31-3923-4f91-9a93-3ba674acb1d1" providerId="ADAL" clId="{C7E0B735-08B2-4C0A-9B1E-25572F9E45F7}" dt="2026-01-25T18:27:49.242" v="2401" actId="14100"/>
          <ac:cxnSpMkLst>
            <pc:docMk/>
            <pc:sldMk cId="3993490929" sldId="393"/>
            <ac:cxnSpMk id="7" creationId="{F12CDE55-7E68-382D-D4BC-9BEA651370F5}"/>
          </ac:cxnSpMkLst>
        </pc:cxnChg>
      </pc:sldChg>
      <pc:sldChg chg="addSp delSp modSp new mod ord modNotesTx">
        <pc:chgData name="Walls, Margaret" userId="e84b6d31-3923-4f91-9a93-3ba674acb1d1" providerId="ADAL" clId="{C7E0B735-08B2-4C0A-9B1E-25572F9E45F7}" dt="2026-02-01T23:24:41.348" v="11486" actId="20577"/>
        <pc:sldMkLst>
          <pc:docMk/>
          <pc:sldMk cId="1368625421" sldId="395"/>
        </pc:sldMkLst>
        <pc:spChg chg="mod">
          <ac:chgData name="Walls, Margaret" userId="e84b6d31-3923-4f91-9a93-3ba674acb1d1" providerId="ADAL" clId="{C7E0B735-08B2-4C0A-9B1E-25572F9E45F7}" dt="2026-02-01T23:20:46.653" v="11154" actId="1076"/>
          <ac:spMkLst>
            <pc:docMk/>
            <pc:sldMk cId="1368625421" sldId="395"/>
            <ac:spMk id="3" creationId="{92E26FC9-4028-CC82-072F-9DFBFD5A002D}"/>
          </ac:spMkLst>
        </pc:spChg>
        <pc:spChg chg="add mod">
          <ac:chgData name="Walls, Margaret" userId="e84b6d31-3923-4f91-9a93-3ba674acb1d1" providerId="ADAL" clId="{C7E0B735-08B2-4C0A-9B1E-25572F9E45F7}" dt="2026-01-30T21:40:50.829" v="8060" actId="27636"/>
          <ac:spMkLst>
            <pc:docMk/>
            <pc:sldMk cId="1368625421" sldId="395"/>
            <ac:spMk id="6" creationId="{1234E7E6-68A0-1DFC-6220-08A54B6D4BD5}"/>
          </ac:spMkLst>
        </pc:spChg>
        <pc:spChg chg="add mod">
          <ac:chgData name="Walls, Margaret" userId="e84b6d31-3923-4f91-9a93-3ba674acb1d1" providerId="ADAL" clId="{C7E0B735-08B2-4C0A-9B1E-25572F9E45F7}" dt="2026-02-01T23:24:41.348" v="11486" actId="20577"/>
          <ac:spMkLst>
            <pc:docMk/>
            <pc:sldMk cId="1368625421" sldId="395"/>
            <ac:spMk id="8" creationId="{5077B492-3D4F-D12E-6ECA-2205A8FEE9B8}"/>
          </ac:spMkLst>
        </pc:spChg>
        <pc:cxnChg chg="add mod">
          <ac:chgData name="Walls, Margaret" userId="e84b6d31-3923-4f91-9a93-3ba674acb1d1" providerId="ADAL" clId="{C7E0B735-08B2-4C0A-9B1E-25572F9E45F7}" dt="2026-01-25T19:04:04.331" v="3068"/>
          <ac:cxnSpMkLst>
            <pc:docMk/>
            <pc:sldMk cId="1368625421" sldId="395"/>
            <ac:cxnSpMk id="7" creationId="{CFD62C46-348E-071C-9488-712B5A7332F0}"/>
          </ac:cxnSpMkLst>
        </pc:cxnChg>
      </pc:sldChg>
      <pc:sldChg chg="addSp delSp modSp add mod delAnim modAnim">
        <pc:chgData name="Walls, Margaret" userId="e84b6d31-3923-4f91-9a93-3ba674acb1d1" providerId="ADAL" clId="{C7E0B735-08B2-4C0A-9B1E-25572F9E45F7}" dt="2026-02-02T00:00:11.955" v="12454"/>
        <pc:sldMkLst>
          <pc:docMk/>
          <pc:sldMk cId="3609499384" sldId="396"/>
        </pc:sldMkLst>
        <pc:spChg chg="mod">
          <ac:chgData name="Walls, Margaret" userId="e84b6d31-3923-4f91-9a93-3ba674acb1d1" providerId="ADAL" clId="{C7E0B735-08B2-4C0A-9B1E-25572F9E45F7}" dt="2026-01-26T16:59:22.696" v="3338" actId="255"/>
          <ac:spMkLst>
            <pc:docMk/>
            <pc:sldMk cId="3609499384" sldId="396"/>
            <ac:spMk id="6" creationId="{521913E5-122F-933F-C79F-48C0E11BC1B6}"/>
          </ac:spMkLst>
        </pc:spChg>
        <pc:spChg chg="add mod">
          <ac:chgData name="Walls, Margaret" userId="e84b6d31-3923-4f91-9a93-3ba674acb1d1" providerId="ADAL" clId="{C7E0B735-08B2-4C0A-9B1E-25572F9E45F7}" dt="2026-02-01T23:59:18.236" v="12452" actId="1076"/>
          <ac:spMkLst>
            <pc:docMk/>
            <pc:sldMk cId="3609499384" sldId="396"/>
            <ac:spMk id="12" creationId="{98FAFFB9-A92F-4947-7B39-94BFD49E6985}"/>
          </ac:spMkLst>
        </pc:spChg>
        <pc:picChg chg="mod">
          <ac:chgData name="Walls, Margaret" userId="e84b6d31-3923-4f91-9a93-3ba674acb1d1" providerId="ADAL" clId="{C7E0B735-08B2-4C0A-9B1E-25572F9E45F7}" dt="2026-01-26T16:57:32.259" v="3329" actId="14100"/>
          <ac:picMkLst>
            <pc:docMk/>
            <pc:sldMk cId="3609499384" sldId="396"/>
            <ac:picMk id="3" creationId="{3494538A-BF8E-43E2-87EE-459711C54775}"/>
          </ac:picMkLst>
        </pc:picChg>
        <pc:picChg chg="add mod modCrop">
          <ac:chgData name="Walls, Margaret" userId="e84b6d31-3923-4f91-9a93-3ba674acb1d1" providerId="ADAL" clId="{C7E0B735-08B2-4C0A-9B1E-25572F9E45F7}" dt="2026-01-29T23:32:29.496" v="5734" actId="1076"/>
          <ac:picMkLst>
            <pc:docMk/>
            <pc:sldMk cId="3609499384" sldId="396"/>
            <ac:picMk id="9" creationId="{39E4D2CA-B7AB-D2D7-C1D6-E9D23C6A3019}"/>
          </ac:picMkLst>
        </pc:picChg>
        <pc:picChg chg="mod">
          <ac:chgData name="Walls, Margaret" userId="e84b6d31-3923-4f91-9a93-3ba674acb1d1" providerId="ADAL" clId="{C7E0B735-08B2-4C0A-9B1E-25572F9E45F7}" dt="2026-01-26T16:58:52.628" v="3334" actId="14100"/>
          <ac:picMkLst>
            <pc:docMk/>
            <pc:sldMk cId="3609499384" sldId="396"/>
            <ac:picMk id="1026" creationId="{1B055E59-C181-BF92-C7C8-FFDB0BE47ADF}"/>
          </ac:picMkLst>
        </pc:picChg>
        <pc:cxnChg chg="add mod">
          <ac:chgData name="Walls, Margaret" userId="e84b6d31-3923-4f91-9a93-3ba674acb1d1" providerId="ADAL" clId="{C7E0B735-08B2-4C0A-9B1E-25572F9E45F7}" dt="2026-01-26T16:59:45.056" v="3341" actId="14100"/>
          <ac:cxnSpMkLst>
            <pc:docMk/>
            <pc:sldMk cId="3609499384" sldId="396"/>
            <ac:cxnSpMk id="7" creationId="{1A25A8BD-E3BA-E944-403C-AC294402F255}"/>
          </ac:cxnSpMkLst>
        </pc:cxnChg>
      </pc:sldChg>
      <pc:sldChg chg="addSp delSp modSp add mod">
        <pc:chgData name="Walls, Margaret" userId="e84b6d31-3923-4f91-9a93-3ba674acb1d1" providerId="ADAL" clId="{C7E0B735-08B2-4C0A-9B1E-25572F9E45F7}" dt="2026-02-01T23:12:38.742" v="11106" actId="1076"/>
        <pc:sldMkLst>
          <pc:docMk/>
          <pc:sldMk cId="3366599664" sldId="402"/>
        </pc:sldMkLst>
        <pc:spChg chg="add mod">
          <ac:chgData name="Walls, Margaret" userId="e84b6d31-3923-4f91-9a93-3ba674acb1d1" providerId="ADAL" clId="{C7E0B735-08B2-4C0A-9B1E-25572F9E45F7}" dt="2026-01-28T18:29:28.285" v="5239" actId="1076"/>
          <ac:spMkLst>
            <pc:docMk/>
            <pc:sldMk cId="3366599664" sldId="402"/>
            <ac:spMk id="2" creationId="{EC3A3E8E-970E-B6F1-0A74-D8FE96ED296E}"/>
          </ac:spMkLst>
        </pc:spChg>
        <pc:spChg chg="add mod">
          <ac:chgData name="Walls, Margaret" userId="e84b6d31-3923-4f91-9a93-3ba674acb1d1" providerId="ADAL" clId="{C7E0B735-08B2-4C0A-9B1E-25572F9E45F7}" dt="2026-01-28T18:27:10.423" v="5223" actId="1076"/>
          <ac:spMkLst>
            <pc:docMk/>
            <pc:sldMk cId="3366599664" sldId="402"/>
            <ac:spMk id="9" creationId="{E8F60271-403C-CA2A-2CE3-98874ACDA6CF}"/>
          </ac:spMkLst>
        </pc:spChg>
        <pc:spChg chg="mod">
          <ac:chgData name="Walls, Margaret" userId="e84b6d31-3923-4f91-9a93-3ba674acb1d1" providerId="ADAL" clId="{C7E0B735-08B2-4C0A-9B1E-25572F9E45F7}" dt="2026-02-01T23:12:38.742" v="11106" actId="1076"/>
          <ac:spMkLst>
            <pc:docMk/>
            <pc:sldMk cId="3366599664" sldId="402"/>
            <ac:spMk id="10" creationId="{195D09C0-B0A6-A055-588D-94F1AE535A89}"/>
          </ac:spMkLst>
        </pc:spChg>
        <pc:spChg chg="mod">
          <ac:chgData name="Walls, Margaret" userId="e84b6d31-3923-4f91-9a93-3ba674acb1d1" providerId="ADAL" clId="{C7E0B735-08B2-4C0A-9B1E-25572F9E45F7}" dt="2026-01-28T18:24:25.313" v="5193" actId="1076"/>
          <ac:spMkLst>
            <pc:docMk/>
            <pc:sldMk cId="3366599664" sldId="402"/>
            <ac:spMk id="15" creationId="{5EB1ADC3-89D9-AFEC-27B3-063509ED1D63}"/>
          </ac:spMkLst>
        </pc:spChg>
        <pc:picChg chg="add mod">
          <ac:chgData name="Walls, Margaret" userId="e84b6d31-3923-4f91-9a93-3ba674acb1d1" providerId="ADAL" clId="{C7E0B735-08B2-4C0A-9B1E-25572F9E45F7}" dt="2026-01-28T18:26:27.589" v="5214" actId="14100"/>
          <ac:picMkLst>
            <pc:docMk/>
            <pc:sldMk cId="3366599664" sldId="402"/>
            <ac:picMk id="3" creationId="{EFC2E237-8134-9E47-AB97-658B0B04AA19}"/>
          </ac:picMkLst>
        </pc:picChg>
        <pc:picChg chg="add mod modCrop">
          <ac:chgData name="Walls, Margaret" userId="e84b6d31-3923-4f91-9a93-3ba674acb1d1" providerId="ADAL" clId="{C7E0B735-08B2-4C0A-9B1E-25572F9E45F7}" dt="2026-01-30T21:37:29.246" v="8031" actId="1076"/>
          <ac:picMkLst>
            <pc:docMk/>
            <pc:sldMk cId="3366599664" sldId="402"/>
            <ac:picMk id="5" creationId="{ABD4D5F9-8DB8-D0FA-7751-8563B068A92A}"/>
          </ac:picMkLst>
        </pc:picChg>
        <pc:picChg chg="mod">
          <ac:chgData name="Walls, Margaret" userId="e84b6d31-3923-4f91-9a93-3ba674acb1d1" providerId="ADAL" clId="{C7E0B735-08B2-4C0A-9B1E-25572F9E45F7}" dt="2026-01-28T18:29:24.135" v="5238" actId="1076"/>
          <ac:picMkLst>
            <pc:docMk/>
            <pc:sldMk cId="3366599664" sldId="402"/>
            <ac:picMk id="6" creationId="{44E4618E-989B-160F-F24E-AC5F19D2DA9F}"/>
          </ac:picMkLst>
        </pc:picChg>
        <pc:picChg chg="add mod modCrop">
          <ac:chgData name="Walls, Margaret" userId="e84b6d31-3923-4f91-9a93-3ba674acb1d1" providerId="ADAL" clId="{C7E0B735-08B2-4C0A-9B1E-25572F9E45F7}" dt="2026-01-30T21:37:37.682" v="8032" actId="732"/>
          <ac:picMkLst>
            <pc:docMk/>
            <pc:sldMk cId="3366599664" sldId="402"/>
            <ac:picMk id="8" creationId="{2A67E4D7-4F5D-B1FE-9243-A4DD263003D4}"/>
          </ac:picMkLst>
        </pc:picChg>
        <pc:cxnChg chg="add mod">
          <ac:chgData name="Walls, Margaret" userId="e84b6d31-3923-4f91-9a93-3ba674acb1d1" providerId="ADAL" clId="{C7E0B735-08B2-4C0A-9B1E-25572F9E45F7}" dt="2026-01-28T18:28:11.471" v="5232" actId="1582"/>
          <ac:cxnSpMkLst>
            <pc:docMk/>
            <pc:sldMk cId="3366599664" sldId="402"/>
            <ac:cxnSpMk id="16" creationId="{8698DFFE-85FE-F214-4B24-7EDC131120D2}"/>
          </ac:cxnSpMkLst>
        </pc:cxnChg>
      </pc:sldChg>
      <pc:sldChg chg="modSp add mod">
        <pc:chgData name="Walls, Margaret" userId="e84b6d31-3923-4f91-9a93-3ba674acb1d1" providerId="ADAL" clId="{C7E0B735-08B2-4C0A-9B1E-25572F9E45F7}" dt="2026-02-01T23:46:26.437" v="12071" actId="20577"/>
        <pc:sldMkLst>
          <pc:docMk/>
          <pc:sldMk cId="2625351382" sldId="404"/>
        </pc:sldMkLst>
        <pc:spChg chg="mod">
          <ac:chgData name="Walls, Margaret" userId="e84b6d31-3923-4f91-9a93-3ba674acb1d1" providerId="ADAL" clId="{C7E0B735-08B2-4C0A-9B1E-25572F9E45F7}" dt="2026-01-31T17:50:50.181" v="10666" actId="20577"/>
          <ac:spMkLst>
            <pc:docMk/>
            <pc:sldMk cId="2625351382" sldId="404"/>
            <ac:spMk id="2" creationId="{B79B6FAB-40F0-DC9C-9822-8A3A3CC5E7EC}"/>
          </ac:spMkLst>
        </pc:spChg>
        <pc:spChg chg="mod">
          <ac:chgData name="Walls, Margaret" userId="e84b6d31-3923-4f91-9a93-3ba674acb1d1" providerId="ADAL" clId="{C7E0B735-08B2-4C0A-9B1E-25572F9E45F7}" dt="2026-02-01T23:46:26.437" v="12071" actId="20577"/>
          <ac:spMkLst>
            <pc:docMk/>
            <pc:sldMk cId="2625351382" sldId="404"/>
            <ac:spMk id="3" creationId="{858194C3-D89C-E3FF-3D92-A772F510DF86}"/>
          </ac:spMkLst>
        </pc:spChg>
      </pc:sldChg>
      <pc:sldChg chg="delSp modSp add mod">
        <pc:chgData name="Walls, Margaret" userId="e84b6d31-3923-4f91-9a93-3ba674acb1d1" providerId="ADAL" clId="{C7E0B735-08B2-4C0A-9B1E-25572F9E45F7}" dt="2026-02-01T23:09:26.976" v="11056" actId="1076"/>
        <pc:sldMkLst>
          <pc:docMk/>
          <pc:sldMk cId="1180053866" sldId="405"/>
        </pc:sldMkLst>
        <pc:spChg chg="mod">
          <ac:chgData name="Walls, Margaret" userId="e84b6d31-3923-4f91-9a93-3ba674acb1d1" providerId="ADAL" clId="{C7E0B735-08B2-4C0A-9B1E-25572F9E45F7}" dt="2026-01-31T19:30:53.228" v="10982" actId="20577"/>
          <ac:spMkLst>
            <pc:docMk/>
            <pc:sldMk cId="1180053866" sldId="405"/>
            <ac:spMk id="3" creationId="{61CCD59D-0FFA-9BCE-D7B2-F7FE0F692DBE}"/>
          </ac:spMkLst>
        </pc:spChg>
        <pc:picChg chg="mod">
          <ac:chgData name="Walls, Margaret" userId="e84b6d31-3923-4f91-9a93-3ba674acb1d1" providerId="ADAL" clId="{C7E0B735-08B2-4C0A-9B1E-25572F9E45F7}" dt="2026-02-01T23:09:26.976" v="11056" actId="1076"/>
          <ac:picMkLst>
            <pc:docMk/>
            <pc:sldMk cId="1180053866" sldId="405"/>
            <ac:picMk id="7" creationId="{87DEF879-5967-1848-3495-FB20A015E9A9}"/>
          </ac:picMkLst>
        </pc:picChg>
        <pc:picChg chg="mod">
          <ac:chgData name="Walls, Margaret" userId="e84b6d31-3923-4f91-9a93-3ba674acb1d1" providerId="ADAL" clId="{C7E0B735-08B2-4C0A-9B1E-25572F9E45F7}" dt="2026-01-31T19:28:53.223" v="10927" actId="1076"/>
          <ac:picMkLst>
            <pc:docMk/>
            <pc:sldMk cId="1180053866" sldId="405"/>
            <ac:picMk id="13" creationId="{9FB5FD21-27AD-D344-C0F2-F4CD287524D5}"/>
          </ac:picMkLst>
        </pc:picChg>
      </pc:sldChg>
      <pc:sldChg chg="addSp delSp modSp new mod">
        <pc:chgData name="Walls, Margaret" userId="e84b6d31-3923-4f91-9a93-3ba674acb1d1" providerId="ADAL" clId="{C7E0B735-08B2-4C0A-9B1E-25572F9E45F7}" dt="2026-02-02T00:06:28.621" v="12480" actId="20577"/>
        <pc:sldMkLst>
          <pc:docMk/>
          <pc:sldMk cId="918069270" sldId="406"/>
        </pc:sldMkLst>
        <pc:spChg chg="mod">
          <ac:chgData name="Walls, Margaret" userId="e84b6d31-3923-4f91-9a93-3ba674acb1d1" providerId="ADAL" clId="{C7E0B735-08B2-4C0A-9B1E-25572F9E45F7}" dt="2026-02-02T00:06:28.621" v="12480" actId="20577"/>
          <ac:spMkLst>
            <pc:docMk/>
            <pc:sldMk cId="918069270" sldId="406"/>
            <ac:spMk id="3" creationId="{640BEF57-969C-379E-CB09-71A610043770}"/>
          </ac:spMkLst>
        </pc:spChg>
        <pc:spChg chg="del">
          <ac:chgData name="Walls, Margaret" userId="e84b6d31-3923-4f91-9a93-3ba674acb1d1" providerId="ADAL" clId="{C7E0B735-08B2-4C0A-9B1E-25572F9E45F7}" dt="2026-02-01T23:39:33.979" v="11692" actId="478"/>
          <ac:spMkLst>
            <pc:docMk/>
            <pc:sldMk cId="918069270" sldId="406"/>
            <ac:spMk id="4" creationId="{C99B54D0-0E67-926C-DB3E-2BF86D3A82D8}"/>
          </ac:spMkLst>
        </pc:spChg>
        <pc:spChg chg="add mod">
          <ac:chgData name="Walls, Margaret" userId="e84b6d31-3923-4f91-9a93-3ba674acb1d1" providerId="ADAL" clId="{C7E0B735-08B2-4C0A-9B1E-25572F9E45F7}" dt="2026-02-01T23:51:31.444" v="12218" actId="1076"/>
          <ac:spMkLst>
            <pc:docMk/>
            <pc:sldMk cId="918069270" sldId="406"/>
            <ac:spMk id="6" creationId="{0245D714-0E56-7F0C-15FB-6D7AFE24A27F}"/>
          </ac:spMkLst>
        </pc:spChg>
        <pc:picChg chg="add mod">
          <ac:chgData name="Walls, Margaret" userId="e84b6d31-3923-4f91-9a93-3ba674acb1d1" providerId="ADAL" clId="{C7E0B735-08B2-4C0A-9B1E-25572F9E45F7}" dt="2026-01-30T22:49:37.837" v="8911" actId="1076"/>
          <ac:picMkLst>
            <pc:docMk/>
            <pc:sldMk cId="918069270" sldId="406"/>
            <ac:picMk id="8" creationId="{659F0CFB-CE1F-40D8-2370-DDA41248940C}"/>
          </ac:picMkLst>
        </pc:picChg>
        <pc:cxnChg chg="add mod">
          <ac:chgData name="Walls, Margaret" userId="e84b6d31-3923-4f91-9a93-3ba674acb1d1" providerId="ADAL" clId="{C7E0B735-08B2-4C0A-9B1E-25572F9E45F7}" dt="2026-01-30T22:39:49.918" v="8749"/>
          <ac:cxnSpMkLst>
            <pc:docMk/>
            <pc:sldMk cId="918069270" sldId="406"/>
            <ac:cxnSpMk id="7" creationId="{1B3216D3-1838-0645-4457-9B777A382487}"/>
          </ac:cxnSpMkLst>
        </pc:cxnChg>
      </pc:sldChg>
      <pc:sldChg chg="addSp delSp modSp new del mod">
        <pc:chgData name="Walls, Margaret" userId="e84b6d31-3923-4f91-9a93-3ba674acb1d1" providerId="ADAL" clId="{C7E0B735-08B2-4C0A-9B1E-25572F9E45F7}" dt="2026-02-01T23:28:57.296" v="11503" actId="47"/>
        <pc:sldMkLst>
          <pc:docMk/>
          <pc:sldMk cId="1222062513" sldId="407"/>
        </pc:sldMkLst>
        <pc:spChg chg="del">
          <ac:chgData name="Walls, Margaret" userId="e84b6d31-3923-4f91-9a93-3ba674acb1d1" providerId="ADAL" clId="{C7E0B735-08B2-4C0A-9B1E-25572F9E45F7}" dt="2026-02-01T23:27:27.541" v="11491"/>
          <ac:spMkLst>
            <pc:docMk/>
            <pc:sldMk cId="1222062513" sldId="407"/>
            <ac:spMk id="2" creationId="{94968204-13FC-DF60-4923-92D6F8A40B06}"/>
          </ac:spMkLst>
        </pc:spChg>
        <pc:spChg chg="del">
          <ac:chgData name="Walls, Margaret" userId="e84b6d31-3923-4f91-9a93-3ba674acb1d1" providerId="ADAL" clId="{C7E0B735-08B2-4C0A-9B1E-25572F9E45F7}" dt="2026-02-01T23:27:09.786" v="11488" actId="478"/>
          <ac:spMkLst>
            <pc:docMk/>
            <pc:sldMk cId="1222062513" sldId="407"/>
            <ac:spMk id="3" creationId="{7175C97E-78C9-D7B6-E50B-B495E6AFEF9D}"/>
          </ac:spMkLst>
        </pc:spChg>
        <pc:spChg chg="add mod">
          <ac:chgData name="Walls, Margaret" userId="e84b6d31-3923-4f91-9a93-3ba674acb1d1" providerId="ADAL" clId="{C7E0B735-08B2-4C0A-9B1E-25572F9E45F7}" dt="2026-02-01T23:27:30.105" v="11492" actId="14100"/>
          <ac:spMkLst>
            <pc:docMk/>
            <pc:sldMk cId="1222062513" sldId="407"/>
            <ac:spMk id="6" creationId="{228E5B9A-5EE3-E4C2-1402-9A5CC0E58B1A}"/>
          </ac:spMkLst>
        </pc:spChg>
        <pc:picChg chg="add mod modCrop">
          <ac:chgData name="Walls, Margaret" userId="e84b6d31-3923-4f91-9a93-3ba674acb1d1" providerId="ADAL" clId="{C7E0B735-08B2-4C0A-9B1E-25572F9E45F7}" dt="2026-02-01T23:28:20.109" v="11502" actId="14100"/>
          <ac:picMkLst>
            <pc:docMk/>
            <pc:sldMk cId="1222062513" sldId="407"/>
            <ac:picMk id="5" creationId="{4D94AB14-2C1D-5605-59BD-F4B7CC42F048}"/>
          </ac:picMkLst>
        </pc:picChg>
        <pc:cxnChg chg="add mod">
          <ac:chgData name="Walls, Margaret" userId="e84b6d31-3923-4f91-9a93-3ba674acb1d1" providerId="ADAL" clId="{C7E0B735-08B2-4C0A-9B1E-25572F9E45F7}" dt="2026-02-01T23:27:35.404" v="11493"/>
          <ac:cxnSpMkLst>
            <pc:docMk/>
            <pc:sldMk cId="1222062513" sldId="407"/>
            <ac:cxnSpMk id="7" creationId="{97D579BB-E993-3C6B-CD24-D353C0D9EA8F}"/>
          </ac:cxnSpMkLst>
        </pc:cxnChg>
      </pc:sldChg>
      <pc:sldChg chg="modSp add mod">
        <pc:chgData name="Walls, Margaret" userId="e84b6d31-3923-4f91-9a93-3ba674acb1d1" providerId="ADAL" clId="{C7E0B735-08B2-4C0A-9B1E-25572F9E45F7}" dt="2026-02-01T23:55:15.526" v="12309" actId="20577"/>
        <pc:sldMkLst>
          <pc:docMk/>
          <pc:sldMk cId="1813334380" sldId="407"/>
        </pc:sldMkLst>
        <pc:spChg chg="mod">
          <ac:chgData name="Walls, Margaret" userId="e84b6d31-3923-4f91-9a93-3ba674acb1d1" providerId="ADAL" clId="{C7E0B735-08B2-4C0A-9B1E-25572F9E45F7}" dt="2026-02-01T23:55:15.526" v="12309" actId="20577"/>
          <ac:spMkLst>
            <pc:docMk/>
            <pc:sldMk cId="1813334380" sldId="407"/>
            <ac:spMk id="3" creationId="{40736CE6-F587-B0B5-F549-24090DE3905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46EA07-CA37-B840-A130-7BAF6D956A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BD443-850A-E84A-B4B2-C6A8F5A13F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4F273F-955D-654E-9F17-5F81944D64D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A0F3C-D119-5046-B0FE-B9A0ED5606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4F535-14DD-CC49-8D02-3D415D3D99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D3C3DB-CF82-3543-B72E-DA9B25911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412B41-05B7-0D4E-87C9-3A9740D3A04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8AE7AD-88F2-5143-87DA-595E4632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0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“new” normal because (1) hurricane 400 miles from coast and (2) wildfires in January (far outside fire season).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Helene damage estimates (NOAA NCEI) = $78.7 billion, 7</a:t>
            </a:r>
            <a:r>
              <a:rPr lang="en-US" baseline="30000" dirty="0"/>
              <a:t>th</a:t>
            </a:r>
            <a:r>
              <a:rPr lang="en-US" dirty="0"/>
              <a:t> costliest in history (Katrina still highest at 201 billion; Harvey 160 billion). Deaths in Helene second only to Katrina in continental US (1,392 in Katrina; 230 in Helene – roughly ½ in North Carolina). Costs of wildfires still being tallied but property damages alone roughly $80-90 billion and total costs are usually 2-3 times  direct damages.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What is so unusual here? Locations, time of year. Appalachia experiences a hurricane. Wildfires in January and damaging heavily populated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48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76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called residual market.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26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28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FL Citizens is a </a:t>
            </a:r>
            <a:r>
              <a:rPr lang="en-US" sz="1200" dirty="0"/>
              <a:t>Nonprofit gov’t-run insurance provider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CA FAIR Plan is a pool supported by insurers in the admitted market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Residual markets rely on ex-post financing for severe loss years. This relies on cross-subsidies from low-risk </a:t>
            </a:r>
            <a:r>
              <a:rPr lang="en-US" sz="1200" dirty="0" err="1"/>
              <a:t>aeas</a:t>
            </a:r>
            <a:r>
              <a:rPr lang="en-US" sz="1200" dirty="0"/>
              <a:t> and future years to cover losses in current years.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issue debt and assessments are made on admitted insurers in the states, passed on to policyholders. In FL, it’s paid by policyholders in the first place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41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Borrowing authority is $32.425 billion. Borrowed after Katrina, Sandy and Harvey. Helene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11–39% decline in new NFIP policies and a 5–13% drop in renewals after RR2.0 </a:t>
            </a:r>
            <a:r>
              <a:rPr lang="en-US" sz="1100" dirty="0"/>
              <a:t>(Gourevitch et al 2025)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58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Grist article headline: “FEMA’s Terrible Horrible No Good Very Bad Year”. Review council… disaster aid based on weather conditions, not financial damages; 50% staff cut (on top of 20% drop in 2025), move out of DC, encourage private flood insurance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94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9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D1C0F-49B1-B251-9352-CB040E0F8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78285E-29AC-A71E-88D6-6A363F5E4C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7F87B-6860-2912-8F9D-B7BB5F735F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Katrina still costliest hurricane on record at over $200 billion (</a:t>
            </a:r>
            <a:r>
              <a:rPr lang="en-US" dirty="0" err="1"/>
              <a:t>infl</a:t>
            </a:r>
            <a:r>
              <a:rPr lang="en-US" dirty="0"/>
              <a:t>-adj). Helene damage estimates (NOAA NCEI) = $78.7 billion; Milton = $34.3 billion. Deaths in Helene (221) second only to Maria and Katrina (1,392 in Katrina; 3059 in Maria). Costs of Harvey = $125 billion.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3A5B7-792E-AF84-8828-FDF4C5E2E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1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97BCA-8D1A-9571-3ADE-CB43E6FF7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BBB5DF-8262-C8BE-4F53-13F598951A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0ECD1B-432C-2103-D925-3571C88AA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Reminder: these are direct property damage numbers only; not indirect, e.g. business interruption costs, which can make total costs 3X higher.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B5FB-E22B-30F9-8732-66AD7F7D8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3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FDAC5-7B23-92F4-D490-F7B8B8606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3493ED-9D6E-697C-E3EB-3BD7EA5E8A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38DF54-7015-F518-3B38-D872FA6CFC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Reminder: these are direct property damage numbers only; not indirect, e.g. business interruption costs, which can make total costs 3X higher.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1B000-50E3-7AE9-9A65-FB6993684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50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53071-A56D-AC63-EDB4-99D7CB5DD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9ECAEA-6464-AE7D-234D-525223713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048BFA-4C09-0ED0-F734-EC11158B8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212000 people live in Butte County. Chico. Paradise, where Camp Fire hit in 2018.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B0E3-A981-2610-5AB5-1576633B3E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76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713BA-AB09-36B5-E286-D5DD5B5F8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B788DC-6F08-FAEA-48FD-782CAAC97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AEA17C-CF55-9D46-3C5A-D44480565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average over 33 years, $25 billion. But some years we spend far more. Supplemental appropriations in years with big disasters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73C2D-D31C-BA36-B352-8BCDE68CF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65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66D5F-80C5-75EF-07BE-87FACF108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B42939-DABB-5A1A-C078-1880D2C16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B1691F-DA61-79FB-827D-50995E1F9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$1.66 billion in total (this doesn’t count wildfire). But this was during a period that prioritized spending on these things. These numbers are down to basically zero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C08A0-3AE8-B249-35A6-F841A0B05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51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8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3E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6545-6337-B543-845A-A05E94D83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860" y="1613469"/>
            <a:ext cx="9144000" cy="1767717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47EDC-B28F-5B49-835B-E0336807E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240" y="352186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Calibre Regular" panose="020B05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FC6BC-65FB-7B40-84D5-DEB49657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e Regular" panose="020B050303020206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86A7-0571-9541-89FD-E01AF9E2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e Regular" panose="020B0503030202060203" pitchFamily="34" charset="0"/>
              </a:defRPr>
            </a:lvl1pPr>
          </a:lstStyle>
          <a:p>
            <a:fld id="{B72A172B-4333-994F-98DF-8987D709A6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18DFD8-D21F-3846-8D12-023DC1D6D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96542" y="993587"/>
            <a:ext cx="1879378" cy="487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F48453-DE5E-3141-9E02-9FF6BA4FE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6892" y="2888166"/>
            <a:ext cx="4565108" cy="39788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77722" y="5315110"/>
            <a:ext cx="2587625" cy="354012"/>
          </a:xfrm>
        </p:spPr>
        <p:txBody>
          <a:bodyPr>
            <a:noAutofit/>
          </a:bodyPr>
          <a:lstStyle>
            <a:lvl1pPr marL="0" indent="0">
              <a:buNone/>
              <a:defRPr sz="1400" b="1" spc="200" baseline="0">
                <a:latin typeface="Calibre Regular" panose="020B0503030202060203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48776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70565-8EF1-D343-99C0-23222411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2A90D-2C28-5D4B-8B51-DCC9A1DC1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e Regular" panose="020B0503030202060203" pitchFamily="34" charset="0"/>
              </a:defRPr>
            </a:lvl1pPr>
            <a:lvl2pPr>
              <a:defRPr>
                <a:latin typeface="Calibre Regular" panose="020B0503030202060203" pitchFamily="34" charset="0"/>
              </a:defRPr>
            </a:lvl2pPr>
            <a:lvl3pPr>
              <a:defRPr>
                <a:latin typeface="Calibre Regular" panose="020B0503030202060203" pitchFamily="34" charset="0"/>
              </a:defRPr>
            </a:lvl3pPr>
            <a:lvl4pPr>
              <a:defRPr>
                <a:latin typeface="Calibre Regular" panose="020B0503030202060203" pitchFamily="34" charset="0"/>
              </a:defRPr>
            </a:lvl4pPr>
            <a:lvl5pPr>
              <a:defRPr>
                <a:latin typeface="Calibre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64164-AEEA-C745-B879-57CE7B7C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4273C"/>
                </a:solidFill>
                <a:latin typeface="Calibre Regular" panose="020B050303020206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598EB-D6EB-2D4F-B0DF-BBA8A9A0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273C"/>
                </a:solidFill>
                <a:latin typeface="Calibre Regular" panose="020B0503030202060203" pitchFamily="34" charset="0"/>
              </a:defRPr>
            </a:lvl1pPr>
          </a:lstStyle>
          <a:p>
            <a:fld id="{B72A172B-4333-994F-98DF-8987D709A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9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63F8-169F-4A43-A4F1-147B6DDA5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06297-E102-4046-8AFD-CF8EFC4B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Calibre Regular" panose="020B050303020206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FD240-3F29-4041-9CE0-9E62919C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e Regular" panose="020B050303020206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995E5-6D0A-394F-832C-9716508F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e Regular" panose="020B0503030202060203" pitchFamily="34" charset="0"/>
              </a:defRPr>
            </a:lvl1pPr>
          </a:lstStyle>
          <a:p>
            <a:fld id="{B72A172B-4333-994F-98DF-8987D709A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8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DC53-7077-844B-B907-F7FFAB7D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79BC3-FB43-CF4D-9341-9F77E2244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e Regular" panose="020B0503030202060203" pitchFamily="34" charset="0"/>
              </a:defRPr>
            </a:lvl1pPr>
            <a:lvl2pPr>
              <a:defRPr>
                <a:latin typeface="Calibre Regular" panose="020B0503030202060203" pitchFamily="34" charset="0"/>
              </a:defRPr>
            </a:lvl2pPr>
            <a:lvl3pPr>
              <a:defRPr>
                <a:latin typeface="Calibre Regular" panose="020B0503030202060203" pitchFamily="34" charset="0"/>
              </a:defRPr>
            </a:lvl3pPr>
            <a:lvl4pPr>
              <a:defRPr>
                <a:latin typeface="Calibre Regular" panose="020B0503030202060203" pitchFamily="34" charset="0"/>
              </a:defRPr>
            </a:lvl4pPr>
            <a:lvl5pPr>
              <a:defRPr>
                <a:latin typeface="Calibre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B13A0-0C0F-AF4E-85A8-390F65B69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e Regular" panose="020B0503030202060203" pitchFamily="34" charset="0"/>
              </a:defRPr>
            </a:lvl1pPr>
            <a:lvl2pPr>
              <a:defRPr>
                <a:latin typeface="Calibre Regular" panose="020B0503030202060203" pitchFamily="34" charset="0"/>
              </a:defRPr>
            </a:lvl2pPr>
            <a:lvl3pPr>
              <a:defRPr>
                <a:latin typeface="Calibre Regular" panose="020B0503030202060203" pitchFamily="34" charset="0"/>
              </a:defRPr>
            </a:lvl3pPr>
            <a:lvl4pPr>
              <a:defRPr>
                <a:latin typeface="Calibre Regular" panose="020B0503030202060203" pitchFamily="34" charset="0"/>
              </a:defRPr>
            </a:lvl4pPr>
            <a:lvl5pPr>
              <a:defRPr>
                <a:latin typeface="Calibre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5C758-5919-BE4B-AA5F-EF96C8D9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e Regular" panose="020B050303020206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177BB-5F72-DF41-9F4D-AFB28A06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e Regular" panose="020B0503030202060203" pitchFamily="34" charset="0"/>
              </a:defRPr>
            </a:lvl1pPr>
          </a:lstStyle>
          <a:p>
            <a:fld id="{B72A172B-4333-994F-98DF-8987D709A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6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82F1-B773-6942-B710-B91D0DEC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7C837-F6E1-264A-9405-203AE7108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e Regular" panose="020B050303020206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BBE27-3445-DE42-B746-23AD10688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e Regular" panose="020B0503030202060203" pitchFamily="34" charset="0"/>
              </a:defRPr>
            </a:lvl1pPr>
            <a:lvl2pPr>
              <a:defRPr>
                <a:latin typeface="Calibre Regular" panose="020B0503030202060203" pitchFamily="34" charset="0"/>
              </a:defRPr>
            </a:lvl2pPr>
            <a:lvl3pPr>
              <a:defRPr>
                <a:latin typeface="Calibre Regular" panose="020B0503030202060203" pitchFamily="34" charset="0"/>
              </a:defRPr>
            </a:lvl3pPr>
            <a:lvl4pPr>
              <a:defRPr>
                <a:latin typeface="Calibre Regular" panose="020B0503030202060203" pitchFamily="34" charset="0"/>
              </a:defRPr>
            </a:lvl4pPr>
            <a:lvl5pPr>
              <a:defRPr>
                <a:latin typeface="Calibre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54449-1FD3-AB4E-A8FC-A3257090C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e Regular" panose="020B050303020206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FC2566-6DE8-1241-A84C-3A7606FA7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e Regular" panose="020B0503030202060203" pitchFamily="34" charset="0"/>
              </a:defRPr>
            </a:lvl1pPr>
            <a:lvl2pPr>
              <a:defRPr>
                <a:latin typeface="Calibre Regular" panose="020B0503030202060203" pitchFamily="34" charset="0"/>
              </a:defRPr>
            </a:lvl2pPr>
            <a:lvl3pPr>
              <a:defRPr>
                <a:latin typeface="Calibre Regular" panose="020B0503030202060203" pitchFamily="34" charset="0"/>
              </a:defRPr>
            </a:lvl3pPr>
            <a:lvl4pPr>
              <a:defRPr>
                <a:latin typeface="Calibre Regular" panose="020B0503030202060203" pitchFamily="34" charset="0"/>
              </a:defRPr>
            </a:lvl4pPr>
            <a:lvl5pPr>
              <a:defRPr>
                <a:latin typeface="Calibre Regular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E04C2-79A3-8A4E-B0C8-D6F9D7C4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e Regular" panose="020B050303020206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B5C463-A5F3-0340-87D1-C6AD1891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e Regular" panose="020B0503030202060203" pitchFamily="34" charset="0"/>
              </a:defRPr>
            </a:lvl1pPr>
          </a:lstStyle>
          <a:p>
            <a:fld id="{B72A172B-4333-994F-98DF-8987D709A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1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3FF6-F330-FD42-90CB-B71D9B53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9A56A-A95F-8E49-99A3-17111ACD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e Regular" panose="020B050303020206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29C7A-C95F-3640-BBE3-920D06D9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e Regular" panose="020B0503030202060203" pitchFamily="34" charset="0"/>
              </a:defRPr>
            </a:lvl1pPr>
          </a:lstStyle>
          <a:p>
            <a:fld id="{B72A172B-4333-994F-98DF-8987D709A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F7E5F-52B0-9942-A371-69BC5FC7B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e Regular" panose="020B050303020206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61930-DA05-3B44-B3E3-9B84B4FB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e Regular" panose="020B0503030202060203" pitchFamily="34" charset="0"/>
              </a:defRPr>
            </a:lvl1pPr>
          </a:lstStyle>
          <a:p>
            <a:fld id="{B72A172B-4333-994F-98DF-8987D709A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7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16147B-E493-2A40-AC39-50F5C2CF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233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21301-CB7F-1349-BFF7-A248E6476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9913"/>
            <a:ext cx="10515600" cy="479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E216B-A75F-4848-84D5-DDAB41F00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860" y="6206085"/>
            <a:ext cx="4508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4273C"/>
                </a:solidFill>
                <a:latin typeface="Calibre Regular" panose="020B050303020206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F9519-46B5-D643-BF14-9A0034F76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4777" y="6206085"/>
            <a:ext cx="465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4273C"/>
                </a:solidFill>
                <a:latin typeface="Calibre Regular" panose="020B0503030202060203" pitchFamily="34" charset="0"/>
              </a:defRPr>
            </a:lvl1pPr>
          </a:lstStyle>
          <a:p>
            <a:fld id="{B72A172B-4333-994F-98DF-8987D709A6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B49042-FA81-3043-9727-9B6162041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9439" y="6206085"/>
            <a:ext cx="456633" cy="2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7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e Semibold" panose="020B070303020206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e Regular" panose="020B050303020206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e Regular" panose="020B050303020206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e Regular" panose="020B050303020206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e Regular" panose="020B050303020206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e Regular" panose="020B050303020206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legislature.ky.gov/CommitteeDocuments/392/37928/October%202025%20Kentucky%20%20Task%20Force%20on%20Disaster%20Prevention%20and%20Resiliency.pdf#:~:text=How%20can%20we%20institutionalize%20change%3F,backbone%20of%20our%20scaling%20effort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ources.org/common-resources/flood-insurance-resilience-and-recovery-from-disasters-the-case-of-eastern-kentucky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uranceforgood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walls@rff.org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rff.org/topics/climate-risks-and-resilience/" TargetMode="External"/><Relationship Id="rId4" Type="http://schemas.openxmlformats.org/officeDocument/2006/relationships/hyperlink" Target="http://www.rff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hyperlink" Target="https://www.resources.org/common-resources/storm-watch-mapping-extreme-weather-events-in-the-united-states/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resources.org/common-resources/storm-watch-mapping-extreme-weather-events-in-the-united-states/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860" y="1613469"/>
            <a:ext cx="9706220" cy="2023811"/>
          </a:xfrm>
        </p:spPr>
        <p:txBody>
          <a:bodyPr>
            <a:normAutofit/>
          </a:bodyPr>
          <a:lstStyle/>
          <a:p>
            <a:r>
              <a:rPr lang="en-US" sz="4800" b="0" dirty="0">
                <a:latin typeface="Calibre Semibold" panose="020B0703030202060203"/>
              </a:rPr>
              <a:t>Fires, Floods, and Hurricanes: </a:t>
            </a:r>
            <a:br>
              <a:rPr lang="en-US" sz="4800" b="0" dirty="0">
                <a:latin typeface="Calibre Semibold" panose="020B0703030202060203"/>
              </a:rPr>
            </a:br>
            <a:r>
              <a:rPr lang="en-US" sz="4800" b="0" dirty="0">
                <a:latin typeface="Calibre Semibold" panose="020B0703030202060203"/>
              </a:rPr>
              <a:t>Policy Options for the New Normal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4240" y="3962399"/>
            <a:ext cx="8173168" cy="12152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Margaret Walls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77721" y="5315109"/>
            <a:ext cx="4562380" cy="121522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Calibre Semibold" panose="020B0703030202060203" pitchFamily="34" charset="0"/>
              </a:rPr>
              <a:t>University of Kentucky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Calibre Semibold" panose="020B0703030202060203" pitchFamily="34" charset="0"/>
              </a:rPr>
              <a:t>2026 Economic Outlook Conference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b="0" dirty="0">
                <a:latin typeface="Calibre Semibold" panose="020B0703030202060203" pitchFamily="34" charset="0"/>
              </a:rPr>
              <a:t>February 3, 2026</a:t>
            </a:r>
          </a:p>
        </p:txBody>
      </p:sp>
    </p:spTree>
    <p:extLst>
      <p:ext uri="{BB962C8B-B14F-4D97-AF65-F5344CB8AC3E}">
        <p14:creationId xmlns:p14="http://schemas.microsoft.com/office/powerpoint/2010/main" val="941953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172FD-03B0-A152-7E8C-8E7CEF541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3F233-B62F-1EA9-4EE0-96FA37D6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39" y="281777"/>
            <a:ext cx="10374811" cy="819727"/>
          </a:xfrm>
        </p:spPr>
        <p:txBody>
          <a:bodyPr>
            <a:normAutofit/>
          </a:bodyPr>
          <a:lstStyle/>
          <a:p>
            <a:r>
              <a:rPr lang="en-US" sz="4000" dirty="0"/>
              <a:t>(2) Show me the money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C84DE-CDD3-1655-67CF-FD730B35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89ADC2-33C4-ECAA-3813-DAEF84F47035}"/>
              </a:ext>
            </a:extLst>
          </p:cNvPr>
          <p:cNvCxnSpPr>
            <a:cxnSpLocks/>
          </p:cNvCxnSpPr>
          <p:nvPr/>
        </p:nvCxnSpPr>
        <p:spPr>
          <a:xfrm>
            <a:off x="0" y="1008584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646E560-9F9E-2489-1B1B-AE5A77B1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5762"/>
          <a:stretch>
            <a:fillRect/>
          </a:stretch>
        </p:blipFill>
        <p:spPr>
          <a:xfrm>
            <a:off x="516583" y="2069897"/>
            <a:ext cx="7190571" cy="2807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C7B1B5-50BC-6D29-6A94-B4A68D4B6A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" r="1995" b="31404"/>
          <a:stretch>
            <a:fillRect/>
          </a:stretch>
        </p:blipFill>
        <p:spPr>
          <a:xfrm>
            <a:off x="644979" y="4708072"/>
            <a:ext cx="6846265" cy="20521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78B0A3-8906-EAD7-008C-6A37E2729BE9}"/>
              </a:ext>
            </a:extLst>
          </p:cNvPr>
          <p:cNvSpPr txBox="1"/>
          <p:nvPr/>
        </p:nvSpPr>
        <p:spPr>
          <a:xfrm>
            <a:off x="9317091" y="6519446"/>
            <a:ext cx="25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CBO (2024)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64C0D-A618-AB4C-7FAD-05A00579A32E}"/>
              </a:ext>
            </a:extLst>
          </p:cNvPr>
          <p:cNvSpPr txBox="1"/>
          <p:nvPr/>
        </p:nvSpPr>
        <p:spPr>
          <a:xfrm>
            <a:off x="7995684" y="4010438"/>
            <a:ext cx="243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e Regular" panose="020B0503030202060203" pitchFamily="34" charset="0"/>
              </a:rPr>
              <a:t>Total = $911 million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C10E54-CA19-4F0E-EA04-4EC020B499B5}"/>
              </a:ext>
            </a:extLst>
          </p:cNvPr>
          <p:cNvSpPr txBox="1"/>
          <p:nvPr/>
        </p:nvSpPr>
        <p:spPr>
          <a:xfrm>
            <a:off x="8028513" y="5926982"/>
            <a:ext cx="2499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e Regular" panose="020B0503030202060203" pitchFamily="34" charset="0"/>
              </a:rPr>
              <a:t>Total = $752 million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866D5409-7393-40C5-F2AF-997020CAEB25}"/>
              </a:ext>
            </a:extLst>
          </p:cNvPr>
          <p:cNvSpPr/>
          <p:nvPr/>
        </p:nvSpPr>
        <p:spPr>
          <a:xfrm>
            <a:off x="7648510" y="5509503"/>
            <a:ext cx="268643" cy="1250686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23A36D41-3E39-A2FE-79B3-717242B0BE2D}"/>
              </a:ext>
            </a:extLst>
          </p:cNvPr>
          <p:cNvSpPr/>
          <p:nvPr/>
        </p:nvSpPr>
        <p:spPr>
          <a:xfrm>
            <a:off x="7604679" y="3429000"/>
            <a:ext cx="347242" cy="1438760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CF8D91-6401-EBC3-B203-9C09B8E9516A}"/>
              </a:ext>
            </a:extLst>
          </p:cNvPr>
          <p:cNvSpPr txBox="1"/>
          <p:nvPr/>
        </p:nvSpPr>
        <p:spPr>
          <a:xfrm>
            <a:off x="111729" y="1322476"/>
            <a:ext cx="80002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Calibre Regular" panose="020B0503030202060203" pitchFamily="34" charset="0"/>
              </a:rPr>
              <a:t>Average annual spending on flood resilience, 2019-2023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A4099D-69C9-DF3F-ADD2-38C69F7E4BDF}"/>
              </a:ext>
            </a:extLst>
          </p:cNvPr>
          <p:cNvSpPr txBox="1"/>
          <p:nvPr/>
        </p:nvSpPr>
        <p:spPr>
          <a:xfrm>
            <a:off x="8199967" y="1963522"/>
            <a:ext cx="3798661" cy="12003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Calibre Regular" panose="020B0503030202060203" pitchFamily="34" charset="0"/>
              </a:rPr>
              <a:t>We spend a lot less money on pre-disaster resilience than  post-disaster recovery</a:t>
            </a:r>
            <a:endParaRPr lang="en-US" sz="2000" dirty="0">
              <a:solidFill>
                <a:schemeClr val="bg1"/>
              </a:solidFill>
              <a:latin typeface="Calibre Regular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83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CD77B-DC2E-E87E-C187-AAA8E7F65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5FCE-F7E2-445E-B8CA-D7B97EFD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39" y="380999"/>
            <a:ext cx="10374811" cy="819727"/>
          </a:xfrm>
        </p:spPr>
        <p:txBody>
          <a:bodyPr>
            <a:normAutofit/>
          </a:bodyPr>
          <a:lstStyle/>
          <a:p>
            <a:r>
              <a:rPr lang="en-US" sz="4000" dirty="0"/>
              <a:t>(2) Show me the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6BD05-D6B9-F9B5-0C81-741AF0C80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39" y="1981784"/>
            <a:ext cx="7051673" cy="4224299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What are states doing?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15 states have Offices of Resilience and/or a Chief Resilience Officer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Kentucky?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No but legislature created a task force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Nov. 2025 report recommended establishing a state office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Work in phases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First step: focus on data for tracking, mapping,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Continue work of the task force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B5E14-D89E-C646-7D0F-5722D96E7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E1A9D5-C655-4FE9-C468-34580DEEA552}"/>
              </a:ext>
            </a:extLst>
          </p:cNvPr>
          <p:cNvCxnSpPr>
            <a:cxnSpLocks/>
          </p:cNvCxnSpPr>
          <p:nvPr/>
        </p:nvCxnSpPr>
        <p:spPr>
          <a:xfrm>
            <a:off x="-18744" y="1200726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D41F2E8-7C6B-157B-616B-4FF8402BF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702" y="2020453"/>
            <a:ext cx="3983049" cy="26250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727EC1-63BA-6958-CE9D-3F34A541178E}"/>
              </a:ext>
            </a:extLst>
          </p:cNvPr>
          <p:cNvSpPr txBox="1"/>
          <p:nvPr/>
        </p:nvSpPr>
        <p:spPr>
          <a:xfrm>
            <a:off x="8690531" y="4914537"/>
            <a:ext cx="37422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Source: </a:t>
            </a:r>
            <a:r>
              <a:rPr lang="en-US" sz="1500" dirty="0">
                <a:hlinkClick r:id="rId3"/>
              </a:rPr>
              <a:t>American Flood Coalition (2025)</a:t>
            </a:r>
            <a:endParaRPr lang="en-US" sz="15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0C7326C-6167-3E16-F0F3-6BFCC0CFDEF5}"/>
              </a:ext>
            </a:extLst>
          </p:cNvPr>
          <p:cNvSpPr/>
          <p:nvPr/>
        </p:nvSpPr>
        <p:spPr>
          <a:xfrm>
            <a:off x="4934078" y="2935330"/>
            <a:ext cx="2564634" cy="209349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7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C4B55-DBA5-CE3D-045E-2D8CDDB6C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4C2D-9083-9A4C-A5E5-BEDDD44C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39" y="380999"/>
            <a:ext cx="10374811" cy="819727"/>
          </a:xfrm>
        </p:spPr>
        <p:txBody>
          <a:bodyPr>
            <a:normAutofit/>
          </a:bodyPr>
          <a:lstStyle/>
          <a:p>
            <a:r>
              <a:rPr lang="en-US" sz="4000" dirty="0"/>
              <a:t>(2) Show me the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CD59D-0FFA-9BCE-D7B2-F7FE0F692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318" y="1939268"/>
            <a:ext cx="7051673" cy="4735851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Building resilience is essential for lowering disaster costs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But so far, it’s mostly planning and not action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Infrastructure projects are expensive and often controversial…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New York City: Big waterfront project = </a:t>
            </a:r>
            <a:r>
              <a:rPr lang="en-US" b="1" dirty="0"/>
              <a:t>$52 billion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Miami: 6-mile long, 20-foot high sea wall = </a:t>
            </a:r>
            <a:r>
              <a:rPr lang="en-US" b="1" dirty="0"/>
              <a:t>$6 billion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Norfolk, VA: floodwalls, levees, tide gates, </a:t>
            </a:r>
            <a:r>
              <a:rPr lang="en-US" dirty="0" err="1">
                <a:solidFill>
                  <a:srgbClr val="000000"/>
                </a:solidFill>
              </a:rPr>
              <a:t>etc</a:t>
            </a:r>
            <a:r>
              <a:rPr lang="en-US" dirty="0">
                <a:solidFill>
                  <a:srgbClr val="000000"/>
                </a:solidFill>
              </a:rPr>
              <a:t> =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$3 billion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Where will the money come from?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Especially challenging for small communities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014DC-9889-0E86-CBFD-7E14D1A9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008554-EB3F-7E58-7D5E-B80BB86CB853}"/>
              </a:ext>
            </a:extLst>
          </p:cNvPr>
          <p:cNvCxnSpPr>
            <a:cxnSpLocks/>
          </p:cNvCxnSpPr>
          <p:nvPr/>
        </p:nvCxnSpPr>
        <p:spPr>
          <a:xfrm>
            <a:off x="0" y="1290320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87DEF879-5967-1848-3495-FB20A015E9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401" y="2997065"/>
            <a:ext cx="2072626" cy="262025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B5FD21-27AD-D344-C0F2-F4CD287524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437" y="3858808"/>
            <a:ext cx="2072627" cy="281631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8005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D61BC-B209-9629-0DF3-34516F009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B24E5-0B88-3AB9-1DDC-0B1FB7C1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457199"/>
            <a:ext cx="10515600" cy="718454"/>
          </a:xfrm>
        </p:spPr>
        <p:txBody>
          <a:bodyPr>
            <a:normAutofit/>
          </a:bodyPr>
          <a:lstStyle/>
          <a:p>
            <a:r>
              <a:rPr lang="en-US" sz="4000" dirty="0"/>
              <a:t>The components of disaster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314EC-C93D-D487-0540-DCE4A7284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91" y="1703190"/>
            <a:ext cx="10515600" cy="6229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Disaster Risk  =  [Hazard]  x  [Exposure]  x  [Vulnerability]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7A2B4-7DBC-0BA8-E5C8-05D20E51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D7CFB-BA7C-B8CC-DEEC-5E45DA311A34}"/>
              </a:ext>
            </a:extLst>
          </p:cNvPr>
          <p:cNvSpPr txBox="1"/>
          <p:nvPr/>
        </p:nvSpPr>
        <p:spPr>
          <a:xfrm>
            <a:off x="733530" y="2772704"/>
            <a:ext cx="252763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i="1" dirty="0">
                <a:latin typeface="Calibre Regular" panose="020B0503030202060203" pitchFamily="34" charset="0"/>
              </a:rPr>
              <a:t>Probability of an event that can cause harm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EBA26-53E3-7B5E-F3A9-87D0157F303A}"/>
              </a:ext>
            </a:extLst>
          </p:cNvPr>
          <p:cNvSpPr txBox="1"/>
          <p:nvPr/>
        </p:nvSpPr>
        <p:spPr>
          <a:xfrm>
            <a:off x="4628494" y="3281250"/>
            <a:ext cx="293501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i="1" dirty="0">
                <a:latin typeface="Calibre Regular" panose="020B0503030202060203" pitchFamily="34" charset="0"/>
              </a:rPr>
              <a:t>Number of people/value of property in harm’s way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FD9FD1-3076-07B8-0FDA-4ACA4321E84B}"/>
              </a:ext>
            </a:extLst>
          </p:cNvPr>
          <p:cNvSpPr txBox="1"/>
          <p:nvPr/>
        </p:nvSpPr>
        <p:spPr>
          <a:xfrm>
            <a:off x="8595639" y="2718295"/>
            <a:ext cx="293500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i="1" dirty="0">
                <a:latin typeface="Calibre Regular" panose="020B0503030202060203" pitchFamily="34" charset="0"/>
              </a:rPr>
              <a:t>Propensity of people and property to suffer damage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FAE7FE-1255-AFC4-EF92-BAE369F9DF06}"/>
              </a:ext>
            </a:extLst>
          </p:cNvPr>
          <p:cNvCxnSpPr>
            <a:cxnSpLocks/>
          </p:cNvCxnSpPr>
          <p:nvPr/>
        </p:nvCxnSpPr>
        <p:spPr>
          <a:xfrm flipV="1">
            <a:off x="3261162" y="2120202"/>
            <a:ext cx="1098929" cy="65534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E27BB0-80E3-2CB9-2BAC-4004F1FB950E}"/>
              </a:ext>
            </a:extLst>
          </p:cNvPr>
          <p:cNvCxnSpPr>
            <a:cxnSpLocks/>
          </p:cNvCxnSpPr>
          <p:nvPr/>
        </p:nvCxnSpPr>
        <p:spPr>
          <a:xfrm flipV="1">
            <a:off x="6370054" y="2164455"/>
            <a:ext cx="0" cy="11076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CB8637-C318-21BC-F8A5-25EDC0CD5616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9157399" y="2120202"/>
            <a:ext cx="905745" cy="5980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FACAF07-F8C2-C6A0-746D-7634A19FC323}"/>
              </a:ext>
            </a:extLst>
          </p:cNvPr>
          <p:cNvSpPr txBox="1"/>
          <p:nvPr/>
        </p:nvSpPr>
        <p:spPr>
          <a:xfrm>
            <a:off x="4451482" y="5370881"/>
            <a:ext cx="3413914" cy="1200329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e Regular" panose="020B0503030202060203" pitchFamily="34" charset="0"/>
              </a:rPr>
              <a:t>What can we do about this part of the problem, i.e., where should we be living?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1721979-371C-D15B-19BE-F76D798D5265}"/>
              </a:ext>
            </a:extLst>
          </p:cNvPr>
          <p:cNvCxnSpPr>
            <a:cxnSpLocks/>
          </p:cNvCxnSpPr>
          <p:nvPr/>
        </p:nvCxnSpPr>
        <p:spPr>
          <a:xfrm>
            <a:off x="0" y="1290320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Up 3">
            <a:extLst>
              <a:ext uri="{FF2B5EF4-FFF2-40B4-BE49-F238E27FC236}">
                <a16:creationId xmlns:a16="http://schemas.microsoft.com/office/drawing/2014/main" id="{B61214CE-6B78-6219-0668-F1BCB6F2C2F6}"/>
              </a:ext>
            </a:extLst>
          </p:cNvPr>
          <p:cNvSpPr/>
          <p:nvPr/>
        </p:nvSpPr>
        <p:spPr>
          <a:xfrm>
            <a:off x="5907230" y="4360985"/>
            <a:ext cx="251209" cy="952849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ECCC77-D705-B700-2825-E0E790EF1CB9}"/>
              </a:ext>
            </a:extLst>
          </p:cNvPr>
          <p:cNvSpPr/>
          <p:nvPr/>
        </p:nvSpPr>
        <p:spPr>
          <a:xfrm>
            <a:off x="3918856" y="3044651"/>
            <a:ext cx="4149969" cy="131633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51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D860E-6CF9-3601-CB10-DC88D4229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houses on a beach&#10;&#10;Description automatically generated">
            <a:extLst>
              <a:ext uri="{FF2B5EF4-FFF2-40B4-BE49-F238E27FC236}">
                <a16:creationId xmlns:a16="http://schemas.microsoft.com/office/drawing/2014/main" id="{F59E58AC-0A1A-AA43-5E21-E7F2DBE19C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0245" y="1588453"/>
            <a:ext cx="4828542" cy="2252062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B8E15-1218-BEF8-FE0B-4DE56F9E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4777" y="6206085"/>
            <a:ext cx="46508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72A172B-4333-994F-98DF-8987D709A610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ED38B7-9F72-DB46-C628-F5233265B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43" y="371474"/>
            <a:ext cx="10515600" cy="800097"/>
          </a:xfrm>
        </p:spPr>
        <p:txBody>
          <a:bodyPr anchor="t">
            <a:normAutofit/>
          </a:bodyPr>
          <a:lstStyle/>
          <a:p>
            <a:r>
              <a:rPr lang="en-US" sz="4000" dirty="0"/>
              <a:t>(3) There’s no place like home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E2EA05-EB6A-6A1A-1C34-5548D7D51F49}"/>
              </a:ext>
            </a:extLst>
          </p:cNvPr>
          <p:cNvCxnSpPr>
            <a:cxnSpLocks/>
          </p:cNvCxnSpPr>
          <p:nvPr/>
        </p:nvCxnSpPr>
        <p:spPr>
          <a:xfrm>
            <a:off x="0" y="1171571"/>
            <a:ext cx="12192000" cy="3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21CE7E4-82D5-177B-F322-84F2BC5BE596}"/>
              </a:ext>
            </a:extLst>
          </p:cNvPr>
          <p:cNvSpPr txBox="1"/>
          <p:nvPr/>
        </p:nvSpPr>
        <p:spPr>
          <a:xfrm>
            <a:off x="374777" y="1542434"/>
            <a:ext cx="629141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Calibre Regular" panose="020B0503030202060203" pitchFamily="34" charset="0"/>
              </a:rPr>
              <a:t>We like to live in risky places!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e Regular" panose="020B0503030202060203" pitchFamily="34" charset="0"/>
              </a:rPr>
              <a:t>13% of US population </a:t>
            </a:r>
            <a:r>
              <a:rPr lang="en-US" dirty="0">
                <a:latin typeface="Calibre Regular" panose="020B0503030202060203" pitchFamily="34" charset="0"/>
              </a:rPr>
              <a:t>(41 million people) </a:t>
            </a:r>
            <a:r>
              <a:rPr lang="en-US" sz="2400" dirty="0">
                <a:latin typeface="Calibre Regular" panose="020B0503030202060203" pitchFamily="34" charset="0"/>
              </a:rPr>
              <a:t>lives in the 100-year floodplain </a:t>
            </a:r>
            <a:r>
              <a:rPr lang="en-US" dirty="0">
                <a:latin typeface="Calibre Regular" panose="020B0503030202060203" pitchFamily="34" charset="0"/>
              </a:rPr>
              <a:t>(Wing et al. 2018)</a:t>
            </a:r>
            <a:endParaRPr lang="en-US" sz="2400" dirty="0">
              <a:latin typeface="Calibre Regular" panose="020B05030302020602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e Regular" panose="020B0503030202060203" pitchFamily="34" charset="0"/>
              </a:rPr>
              <a:t>Number of homes in the wildland-urban interface (WUI) increased 47% between 1990 and 2020 </a:t>
            </a:r>
            <a:r>
              <a:rPr lang="en-US" dirty="0">
                <a:latin typeface="Calibre Regular" panose="020B0503030202060203" pitchFamily="34" charset="0"/>
              </a:rPr>
              <a:t>(</a:t>
            </a:r>
            <a:r>
              <a:rPr lang="en-US" dirty="0" err="1">
                <a:latin typeface="Calibre Regular" panose="020B0503030202060203" pitchFamily="34" charset="0"/>
              </a:rPr>
              <a:t>Mockrin</a:t>
            </a:r>
            <a:r>
              <a:rPr lang="en-US" dirty="0">
                <a:latin typeface="Calibre Regular" panose="020B0503030202060203" pitchFamily="34" charset="0"/>
              </a:rPr>
              <a:t> et al. 2023)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e Regular" panose="020B0503030202060203" pitchFamily="34" charset="0"/>
              </a:rPr>
              <a:t>2018-2022: 0.9 million new homes built in areas with highest weather-related risks—about 10% of all new homes </a:t>
            </a:r>
            <a:r>
              <a:rPr lang="en-US" dirty="0">
                <a:latin typeface="Calibre Regular" panose="020B0503030202060203" pitchFamily="34" charset="0"/>
              </a:rPr>
              <a:t>(US Treasury 2025)</a:t>
            </a:r>
            <a:endParaRPr lang="en-US" sz="2400" dirty="0">
              <a:latin typeface="Calibre Regular" panose="020B0503030202060203" pitchFamily="34" charset="0"/>
            </a:endParaRPr>
          </a:p>
        </p:txBody>
      </p:sp>
      <p:pic>
        <p:nvPicPr>
          <p:cNvPr id="4" name="Picture 3" descr="A house with a large fire behind it&#10;&#10;AI-generated content may be incorrect.">
            <a:extLst>
              <a:ext uri="{FF2B5EF4-FFF2-40B4-BE49-F238E27FC236}">
                <a16:creationId xmlns:a16="http://schemas.microsoft.com/office/drawing/2014/main" id="{13B2C570-D115-4124-A9C5-F19BD5185A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2" b="9330"/>
          <a:stretch>
            <a:fillRect/>
          </a:stretch>
        </p:blipFill>
        <p:spPr>
          <a:xfrm>
            <a:off x="6772762" y="4729456"/>
            <a:ext cx="3490875" cy="191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8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74B97-88D2-72F0-C059-F4ED6235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4777" y="6206085"/>
            <a:ext cx="46508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72A172B-4333-994F-98DF-8987D709A610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FFD355-C061-2172-E264-30E2E2AB621D}"/>
              </a:ext>
            </a:extLst>
          </p:cNvPr>
          <p:cNvCxnSpPr>
            <a:cxnSpLocks/>
          </p:cNvCxnSpPr>
          <p:nvPr/>
        </p:nvCxnSpPr>
        <p:spPr>
          <a:xfrm>
            <a:off x="0" y="1074363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21D609DF-4043-DC66-6C87-D78504E3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88" y="255643"/>
            <a:ext cx="10515600" cy="795122"/>
          </a:xfrm>
        </p:spPr>
        <p:txBody>
          <a:bodyPr>
            <a:normAutofit/>
          </a:bodyPr>
          <a:lstStyle/>
          <a:p>
            <a:r>
              <a:rPr lang="en-US" sz="4000" dirty="0"/>
              <a:t>(3) There’s no place like home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FE4562-D185-7A3A-E911-34FB34232943}"/>
              </a:ext>
            </a:extLst>
          </p:cNvPr>
          <p:cNvSpPr txBox="1"/>
          <p:nvPr/>
        </p:nvSpPr>
        <p:spPr>
          <a:xfrm>
            <a:off x="374777" y="1926516"/>
            <a:ext cx="6173948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Calibre Regular" panose="020B0503030202060203" pitchFamily="34" charset="0"/>
              </a:rPr>
              <a:t>What about places with challenging topography like Appalachia?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e Regular" panose="020B0503030202060203" pitchFamily="34" charset="0"/>
              </a:rPr>
              <a:t>Flood risks loom large but there are very few places where people can put houses, roads and other infrastructure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e Regular" panose="020B0503030202060203" pitchFamily="34" charset="0"/>
              </a:rPr>
              <a:t>As weather warms, extreme rain events are becoming more common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1A0CD4-6157-9C49-B2CE-588709381CE9}"/>
              </a:ext>
            </a:extLst>
          </p:cNvPr>
          <p:cNvSpPr txBox="1"/>
          <p:nvPr/>
        </p:nvSpPr>
        <p:spPr>
          <a:xfrm>
            <a:off x="6548725" y="6519446"/>
            <a:ext cx="5724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Garrett, KY. Photo credit: Ryan Hermens, Lexington Herald-Leader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719A86-BAA3-C7A9-39CF-E2292E1F4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041" y="3160434"/>
            <a:ext cx="5192715" cy="33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9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4F4BE-F573-52AC-2B35-EE1BD27EF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AFCAA-7C1C-DC55-0DD2-EE692149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4777" y="6206085"/>
            <a:ext cx="46508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72A172B-4333-994F-98DF-8987D709A610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895DCD-61AE-4CC9-55E3-E2E146F0EE4A}"/>
              </a:ext>
            </a:extLst>
          </p:cNvPr>
          <p:cNvCxnSpPr>
            <a:cxnSpLocks/>
          </p:cNvCxnSpPr>
          <p:nvPr/>
        </p:nvCxnSpPr>
        <p:spPr>
          <a:xfrm>
            <a:off x="0" y="1074363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543AF7F2-529E-71FB-AB7E-56F999992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88" y="255643"/>
            <a:ext cx="10515600" cy="795122"/>
          </a:xfrm>
        </p:spPr>
        <p:txBody>
          <a:bodyPr>
            <a:normAutofit/>
          </a:bodyPr>
          <a:lstStyle/>
          <a:p>
            <a:r>
              <a:rPr lang="en-US" sz="4000" dirty="0"/>
              <a:t>(3) There’s no place like home</a:t>
            </a:r>
          </a:p>
        </p:txBody>
      </p:sp>
      <p:pic>
        <p:nvPicPr>
          <p:cNvPr id="3076" name="Picture 4" descr="Shops and cafes on Sherman Avenue in the lakeside downtown area of the rural mountain city of Coeur d'Alene Idaho at autumn.">
            <a:extLst>
              <a:ext uri="{FF2B5EF4-FFF2-40B4-BE49-F238E27FC236}">
                <a16:creationId xmlns:a16="http://schemas.microsoft.com/office/drawing/2014/main" id="{3B745099-D1DF-1D96-E014-850516C61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2040" b="21394"/>
          <a:stretch>
            <a:fillRect/>
          </a:stretch>
        </p:blipFill>
        <p:spPr bwMode="auto">
          <a:xfrm>
            <a:off x="0" y="1050765"/>
            <a:ext cx="12192000" cy="580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B710D6-D1F4-5887-753E-701BF47F6347}"/>
              </a:ext>
            </a:extLst>
          </p:cNvPr>
          <p:cNvSpPr txBox="1"/>
          <p:nvPr/>
        </p:nvSpPr>
        <p:spPr>
          <a:xfrm>
            <a:off x="1129251" y="1466593"/>
            <a:ext cx="8677689" cy="33855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Calibre Regular" panose="020B0503030202060203" pitchFamily="34" charset="0"/>
              </a:rPr>
              <a:t>What options do we have to lower risk exposure?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e Regular" panose="020B0503030202060203" pitchFamily="34" charset="0"/>
              </a:rPr>
              <a:t>Prices (e.g. mortgages, insurance)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e Regular" panose="020B0503030202060203" pitchFamily="34" charset="0"/>
              </a:rPr>
              <a:t>Property buyouts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e Regular" panose="020B0503030202060203" pitchFamily="34" charset="0"/>
              </a:rPr>
              <a:t>Zoning and land use regulations (do something </a:t>
            </a:r>
            <a:r>
              <a:rPr lang="en-US" sz="2400" i="1" dirty="0">
                <a:latin typeface="Calibre Regular" panose="020B0503030202060203" pitchFamily="34" charset="0"/>
              </a:rPr>
              <a:t>before </a:t>
            </a:r>
            <a:r>
              <a:rPr lang="en-US" sz="2400" dirty="0">
                <a:latin typeface="Calibre Regular" panose="020B0503030202060203" pitchFamily="34" charset="0"/>
              </a:rPr>
              <a:t>the land is developed)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e Regular" panose="020B0503030202060203" pitchFamily="34" charset="0"/>
              </a:rPr>
              <a:t>Indirectly… disaster aid policy; infrastructure spending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e Regular" panose="020B0503030202060203" pitchFamily="34" charset="0"/>
              </a:rPr>
              <a:t>Example… the Coastal Barrier Resources System</a:t>
            </a:r>
          </a:p>
          <a:p>
            <a:pPr>
              <a:spcAft>
                <a:spcPts val="600"/>
              </a:spcAft>
            </a:pPr>
            <a:endParaRPr lang="en-US" sz="1600" dirty="0">
              <a:latin typeface="Calibre Regular" panose="020B050303020206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DA4A00-C9DC-056C-02FB-A1F7804E59DC}"/>
              </a:ext>
            </a:extLst>
          </p:cNvPr>
          <p:cNvSpPr txBox="1"/>
          <p:nvPr/>
        </p:nvSpPr>
        <p:spPr>
          <a:xfrm>
            <a:off x="3718039" y="4970772"/>
            <a:ext cx="5167401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e Regular" panose="020B0503030202060203" pitchFamily="34" charset="0"/>
              </a:rPr>
              <a:t>This is probably the most challenging part of the risk reduction equation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e Regular" panose="020B0503030202060203" pitchFamily="34" charset="0"/>
              </a:rPr>
              <a:t>Attachment to community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e Regular" panose="020B0503030202060203" pitchFamily="34" charset="0"/>
              </a:rPr>
              <a:t>Maintaining local property tax base</a:t>
            </a:r>
          </a:p>
        </p:txBody>
      </p:sp>
    </p:spTree>
    <p:extLst>
      <p:ext uri="{BB962C8B-B14F-4D97-AF65-F5344CB8AC3E}">
        <p14:creationId xmlns:p14="http://schemas.microsoft.com/office/powerpoint/2010/main" val="2206602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67D2B-2D0F-4183-C1EC-C184B8B51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FA44-8790-4438-6FA3-99CD1BA04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468086"/>
            <a:ext cx="10515600" cy="720633"/>
          </a:xfrm>
        </p:spPr>
        <p:txBody>
          <a:bodyPr anchor="t">
            <a:normAutofit/>
          </a:bodyPr>
          <a:lstStyle/>
          <a:p>
            <a:r>
              <a:rPr lang="en-US" sz="4000" dirty="0"/>
              <a:t>(4) Our fragile insurance markets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51AF1CC-A220-B20D-D4BC-849C33C5C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660" y="1587503"/>
            <a:ext cx="10092491" cy="51970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Insurance is </a:t>
            </a:r>
            <a:r>
              <a:rPr lang="en-US" b="1" dirty="0"/>
              <a:t>critical</a:t>
            </a:r>
            <a:r>
              <a:rPr lang="en-US" dirty="0"/>
              <a:t> for recovery after a disaster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But homeowners insurance markets are having problems, especially in high-risk states (e.g. CA, FL, LA)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High rates of insurer-initiated </a:t>
            </a:r>
            <a:r>
              <a:rPr lang="en-US" dirty="0" err="1"/>
              <a:t>nonrenewals</a:t>
            </a:r>
            <a:r>
              <a:rPr lang="en-US" dirty="0"/>
              <a:t> of policies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Rate increases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Coverage limits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Insurers exiting the state altogether (especially in CA)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Insurer bankruptcies (especially in FL)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Homeowners increasingly relying on residual markets (“insurance of last resort” e.g., CA FAIR Plan, FL Citizens)</a:t>
            </a:r>
            <a:r>
              <a:rPr lang="en-US" sz="1400" dirty="0"/>
              <a:t> 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Flood insurance is separate from homeowners 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Take-up rates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FB022-B4C6-617B-0126-C2649E06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4777" y="6206085"/>
            <a:ext cx="46508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72A172B-4333-994F-98DF-8987D709A610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7E9F09-5BFB-82B7-8DD3-8575DB57E6D8}"/>
              </a:ext>
            </a:extLst>
          </p:cNvPr>
          <p:cNvCxnSpPr>
            <a:cxnSpLocks/>
          </p:cNvCxnSpPr>
          <p:nvPr/>
        </p:nvCxnSpPr>
        <p:spPr>
          <a:xfrm>
            <a:off x="0" y="1290320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546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344BB-B0CC-C9FD-377A-EE6B24034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4C52C-3B63-4150-F001-D34739CA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5D09C0-B0A6-A055-588D-94F1AE53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375851"/>
            <a:ext cx="10515600" cy="788670"/>
          </a:xfrm>
        </p:spPr>
        <p:txBody>
          <a:bodyPr anchor="t">
            <a:normAutofit/>
          </a:bodyPr>
          <a:lstStyle/>
          <a:p>
            <a:r>
              <a:rPr lang="en-US" sz="4000" dirty="0"/>
              <a:t>(4) Our fragile insurance markets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F27BC5-5F1A-3183-D921-25C2FC176F30}"/>
              </a:ext>
            </a:extLst>
          </p:cNvPr>
          <p:cNvCxnSpPr>
            <a:cxnSpLocks/>
          </p:cNvCxnSpPr>
          <p:nvPr/>
        </p:nvCxnSpPr>
        <p:spPr>
          <a:xfrm>
            <a:off x="0" y="1290320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87CFC6E-A992-609B-E6FA-46C94D3F2A5C}"/>
              </a:ext>
            </a:extLst>
          </p:cNvPr>
          <p:cNvSpPr txBox="1"/>
          <p:nvPr/>
        </p:nvSpPr>
        <p:spPr>
          <a:xfrm>
            <a:off x="9222613" y="6529836"/>
            <a:ext cx="283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US Treasury (2025)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E4618E-989B-160F-F24E-AC5F19D2DA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846" t="23376" r="31906"/>
          <a:stretch>
            <a:fillRect/>
          </a:stretch>
        </p:blipFill>
        <p:spPr>
          <a:xfrm>
            <a:off x="6011241" y="1855107"/>
            <a:ext cx="6144194" cy="397078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EB1ADC3-89D9-AFEC-27B3-063509ED1D63}"/>
              </a:ext>
            </a:extLst>
          </p:cNvPr>
          <p:cNvSpPr/>
          <p:nvPr/>
        </p:nvSpPr>
        <p:spPr>
          <a:xfrm>
            <a:off x="3216728" y="2005330"/>
            <a:ext cx="101727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3A3E8E-970E-B6F1-0A74-D8FE96ED296E}"/>
              </a:ext>
            </a:extLst>
          </p:cNvPr>
          <p:cNvSpPr txBox="1"/>
          <p:nvPr/>
        </p:nvSpPr>
        <p:spPr>
          <a:xfrm>
            <a:off x="7022967" y="1532600"/>
            <a:ext cx="516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e Regular" panose="020B0503030202060203" pitchFamily="34" charset="0"/>
              </a:rPr>
              <a:t>Average increase in premiums, 2018-2022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C2E237-8134-9E47-AB97-658B0B04AA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676" t="22520" r="29295"/>
          <a:stretch>
            <a:fillRect/>
          </a:stretch>
        </p:blipFill>
        <p:spPr>
          <a:xfrm>
            <a:off x="36565" y="1744882"/>
            <a:ext cx="6011241" cy="3955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D4D5F9-8DB8-D0FA-7751-8563B068A9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115" t="17089" r="7970" b="14578"/>
          <a:stretch>
            <a:fillRect/>
          </a:stretch>
        </p:blipFill>
        <p:spPr>
          <a:xfrm>
            <a:off x="5974676" y="4712067"/>
            <a:ext cx="1621547" cy="2041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67E4D7-4F5D-B1FE-9243-A4DD263003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016" t="19387" r="2116" b="15939"/>
          <a:stretch>
            <a:fillRect/>
          </a:stretch>
        </p:blipFill>
        <p:spPr>
          <a:xfrm>
            <a:off x="0" y="4682050"/>
            <a:ext cx="1930054" cy="20170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F60271-403C-CA2A-2CE3-98874ACDA6CF}"/>
              </a:ext>
            </a:extLst>
          </p:cNvPr>
          <p:cNvSpPr txBox="1"/>
          <p:nvPr/>
        </p:nvSpPr>
        <p:spPr>
          <a:xfrm>
            <a:off x="607318" y="1535946"/>
            <a:ext cx="53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e Regular" panose="020B0503030202060203" pitchFamily="34" charset="0"/>
              </a:rPr>
              <a:t>Average homeowners insurance premium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98DFFE-85FE-F214-4B24-7EDC131120D2}"/>
              </a:ext>
            </a:extLst>
          </p:cNvPr>
          <p:cNvCxnSpPr/>
          <p:nvPr/>
        </p:nvCxnSpPr>
        <p:spPr>
          <a:xfrm>
            <a:off x="5947670" y="1290320"/>
            <a:ext cx="0" cy="55676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599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26FC9-4028-CC82-072F-9DFBFD5A0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497330"/>
            <a:ext cx="10515600" cy="305017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Residual markets (“insurance of last resort”)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California FAIR Plan = $723.6 billion in exposure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668,609 policies in force, mostly in high wildfire risk areas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Florida Citizens = $128.5 billion in exposure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395,337 policies in force, mostly in high-risk coastal areas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Florida also has a state-financed reinsurance fund ($3.3 trillion in exposure)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9F491-C324-E27D-A484-79897C6E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34E7E6-68A0-1DFC-6220-08A54B6D4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90" y="386848"/>
            <a:ext cx="10515600" cy="696463"/>
          </a:xfrm>
        </p:spPr>
        <p:txBody>
          <a:bodyPr anchor="t">
            <a:normAutofit/>
          </a:bodyPr>
          <a:lstStyle/>
          <a:p>
            <a:r>
              <a:rPr lang="en-US" sz="4000" dirty="0"/>
              <a:t>(4) Our fragile insurance markets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D62C46-348E-071C-9488-712B5A7332F0}"/>
              </a:ext>
            </a:extLst>
          </p:cNvPr>
          <p:cNvCxnSpPr>
            <a:cxnSpLocks/>
          </p:cNvCxnSpPr>
          <p:nvPr/>
        </p:nvCxnSpPr>
        <p:spPr>
          <a:xfrm>
            <a:off x="0" y="1290320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077B492-3D4F-D12E-6ECA-2205A8FEE9B8}"/>
              </a:ext>
            </a:extLst>
          </p:cNvPr>
          <p:cNvSpPr txBox="1"/>
          <p:nvPr/>
        </p:nvSpPr>
        <p:spPr>
          <a:xfrm>
            <a:off x="1216479" y="4623884"/>
            <a:ext cx="9854292" cy="1723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e Regular" panose="020B0503030202060203" pitchFamily="34" charset="0"/>
              </a:rPr>
              <a:t>What’s wrong with all this?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e Regular" panose="020B0503030202060203" pitchFamily="34" charset="0"/>
              </a:rPr>
              <a:t>Residual market policies provide limited coverage for relatively high cost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e Regular" panose="020B0503030202060203" pitchFamily="34" charset="0"/>
              </a:rPr>
              <a:t>They rely on ex-post financing for severe loss years; assessments on admitted insurers, which are passed on to policyholders</a:t>
            </a:r>
          </a:p>
        </p:txBody>
      </p:sp>
    </p:spTree>
    <p:extLst>
      <p:ext uri="{BB962C8B-B14F-4D97-AF65-F5344CB8AC3E}">
        <p14:creationId xmlns:p14="http://schemas.microsoft.com/office/powerpoint/2010/main" val="136862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DE0C-8954-E0A5-CFA6-B0ABAFF3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53" y="286790"/>
            <a:ext cx="10515600" cy="770021"/>
          </a:xfrm>
        </p:spPr>
        <p:txBody>
          <a:bodyPr>
            <a:normAutofit/>
          </a:bodyPr>
          <a:lstStyle/>
          <a:p>
            <a:r>
              <a:rPr lang="en-US" sz="4000" dirty="0"/>
              <a:t>The new normal?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B6AA2-6B42-5B68-E065-B9C07672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 descr="High view of a flooded area&#10;&#10;AI-generated content may be incorrect.">
            <a:extLst>
              <a:ext uri="{FF2B5EF4-FFF2-40B4-BE49-F238E27FC236}">
                <a16:creationId xmlns:a16="http://schemas.microsoft.com/office/drawing/2014/main" id="{8BAD78A7-1F1B-BC94-DBB5-CC42D6F53D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77" y="2086851"/>
            <a:ext cx="5538728" cy="369248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4D00D7-9E39-E372-787B-8F4027BA89BC}"/>
              </a:ext>
            </a:extLst>
          </p:cNvPr>
          <p:cNvCxnSpPr>
            <a:cxnSpLocks/>
          </p:cNvCxnSpPr>
          <p:nvPr/>
        </p:nvCxnSpPr>
        <p:spPr>
          <a:xfrm>
            <a:off x="0" y="1106638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DCB18E-1B0A-C815-8DBB-F6B068ED9590}"/>
              </a:ext>
            </a:extLst>
          </p:cNvPr>
          <p:cNvSpPr txBox="1"/>
          <p:nvPr/>
        </p:nvSpPr>
        <p:spPr>
          <a:xfrm>
            <a:off x="374777" y="1636913"/>
            <a:ext cx="572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e Regular" panose="020B0503030202060203" pitchFamily="34" charset="0"/>
              </a:rPr>
              <a:t>Asheville, NC, post-Hurricane Helene, October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788830-0642-036A-98AA-137E2D765C6E}"/>
              </a:ext>
            </a:extLst>
          </p:cNvPr>
          <p:cNvSpPr txBox="1"/>
          <p:nvPr/>
        </p:nvSpPr>
        <p:spPr>
          <a:xfrm>
            <a:off x="6455677" y="1483025"/>
            <a:ext cx="553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e Regular" panose="020B0503030202060203" pitchFamily="34" charset="0"/>
              </a:rPr>
              <a:t>Pacific Palisades neighborhood, West Los Angeles, CA, January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754BF-BC08-1B10-494C-567B251B7FCD}"/>
              </a:ext>
            </a:extLst>
          </p:cNvPr>
          <p:cNvSpPr txBox="1"/>
          <p:nvPr/>
        </p:nvSpPr>
        <p:spPr>
          <a:xfrm>
            <a:off x="9597241" y="5823430"/>
            <a:ext cx="2325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e Regular" panose="020B0503030202060203" pitchFamily="34" charset="0"/>
              </a:rPr>
              <a:t>Photo credit: David Ryder, Reuters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6C9450-1002-1408-EFA3-236EE1C7B6D8}"/>
              </a:ext>
            </a:extLst>
          </p:cNvPr>
          <p:cNvSpPr txBox="1"/>
          <p:nvPr/>
        </p:nvSpPr>
        <p:spPr>
          <a:xfrm>
            <a:off x="3144141" y="5794700"/>
            <a:ext cx="2654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e Regular" panose="020B0503030202060203" pitchFamily="34" charset="0"/>
              </a:rPr>
              <a:t>Photo credit: NC Dept of Transportation</a:t>
            </a:r>
          </a:p>
        </p:txBody>
      </p:sp>
      <p:pic>
        <p:nvPicPr>
          <p:cNvPr id="1026" name="Picture 2" descr="Wildfires in Los Angeles">
            <a:extLst>
              <a:ext uri="{FF2B5EF4-FFF2-40B4-BE49-F238E27FC236}">
                <a16:creationId xmlns:a16="http://schemas.microsoft.com/office/drawing/2014/main" id="{D55B01DD-4A55-822B-28DB-E3C5319AC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77" y="2102214"/>
            <a:ext cx="5538728" cy="36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15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BD0C5-A4BF-3D1B-E7A0-88632C37E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779315"/>
            <a:ext cx="5715000" cy="47423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What about flood insurance?</a:t>
            </a:r>
          </a:p>
          <a:p>
            <a:pPr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FEMA’s National Flood Insurance Program (NFIP) provides majority of policies; small private mkt </a:t>
            </a:r>
          </a:p>
          <a:p>
            <a:pPr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Purchase is voluntary</a:t>
            </a:r>
          </a:p>
          <a:p>
            <a:pPr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Except for homes in the floodplain with  federally-backed mortgages</a:t>
            </a:r>
          </a:p>
          <a:p>
            <a:pPr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Take-up rates are very low</a:t>
            </a:r>
          </a:p>
          <a:p>
            <a:pPr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FEMA’s recent move to stop subsidizing rates (Risk Rating 2.0) has exacerbated the problem</a:t>
            </a:r>
          </a:p>
          <a:p>
            <a:pPr marL="85725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6C21F-F453-E635-AB6A-DFA3AB4E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504CF8-58A0-5659-BF43-C6C5E8D37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77" y="336373"/>
            <a:ext cx="10515600" cy="788796"/>
          </a:xfrm>
        </p:spPr>
        <p:txBody>
          <a:bodyPr anchor="t">
            <a:normAutofit/>
          </a:bodyPr>
          <a:lstStyle/>
          <a:p>
            <a:r>
              <a:rPr lang="en-US" sz="4000" dirty="0"/>
              <a:t>(4) Our fragile insurance markets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46AF6D-418C-CF7C-FDD2-C723E7AA718F}"/>
              </a:ext>
            </a:extLst>
          </p:cNvPr>
          <p:cNvCxnSpPr>
            <a:cxnSpLocks/>
          </p:cNvCxnSpPr>
          <p:nvPr/>
        </p:nvCxnSpPr>
        <p:spPr>
          <a:xfrm>
            <a:off x="0" y="1290320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F73EDF6-A32D-D9F6-E4C9-975E61F09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720" y="2208314"/>
            <a:ext cx="5821400" cy="39977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39AE53-3C5A-C6E4-9661-AC61A13E20D7}"/>
              </a:ext>
            </a:extLst>
          </p:cNvPr>
          <p:cNvSpPr txBox="1"/>
          <p:nvPr/>
        </p:nvSpPr>
        <p:spPr>
          <a:xfrm>
            <a:off x="6888620" y="1425372"/>
            <a:ext cx="482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e Regular" panose="020B0503030202060203" pitchFamily="34" charset="0"/>
              </a:rPr>
              <a:t>Percent of housing units in Eastern Kentucky counties with an NFIP Policy,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FFE88-B949-B164-3412-83752A052A6E}"/>
              </a:ext>
            </a:extLst>
          </p:cNvPr>
          <p:cNvSpPr txBox="1"/>
          <p:nvPr/>
        </p:nvSpPr>
        <p:spPr>
          <a:xfrm>
            <a:off x="8997043" y="6255039"/>
            <a:ext cx="2649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e Regular" panose="020B0503030202060203" pitchFamily="34" charset="0"/>
              </a:rPr>
              <a:t>Source: </a:t>
            </a:r>
            <a:r>
              <a:rPr lang="en-US" sz="1600" dirty="0">
                <a:latin typeface="Calibre Regular" panose="020B0503030202060203" pitchFamily="34" charset="0"/>
                <a:hlinkClick r:id="rId4"/>
              </a:rPr>
              <a:t>Walls et al. (2022)</a:t>
            </a:r>
            <a:endParaRPr lang="en-US" sz="1600" dirty="0">
              <a:latin typeface="Calibre Regular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55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BEF57-969C-379E-CB09-71A610043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975"/>
            <a:ext cx="6214110" cy="42629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We have 2 problems to address: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Insurability… we need private homeowners insurance markets to </a:t>
            </a:r>
            <a:r>
              <a:rPr lang="en-US"/>
              <a:t>function well</a:t>
            </a:r>
            <a:endParaRPr lang="en-US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But this is increasingly difficult as number and severity of events are on the rise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Correlated risks are challenging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Flood insurance take-up… we need more people to have flood insurance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AED62-04F4-1212-B9A0-5A835DBB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45D714-0E56-7F0C-15FB-6D7AFE24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20" y="383722"/>
            <a:ext cx="10515600" cy="803997"/>
          </a:xfrm>
        </p:spPr>
        <p:txBody>
          <a:bodyPr anchor="t">
            <a:normAutofit/>
          </a:bodyPr>
          <a:lstStyle/>
          <a:p>
            <a:r>
              <a:rPr lang="en-US" sz="4000" dirty="0"/>
              <a:t>(4) Our fragile insurance markets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3216D3-1838-0645-4457-9B777A382487}"/>
              </a:ext>
            </a:extLst>
          </p:cNvPr>
          <p:cNvCxnSpPr>
            <a:cxnSpLocks/>
          </p:cNvCxnSpPr>
          <p:nvPr/>
        </p:nvCxnSpPr>
        <p:spPr>
          <a:xfrm>
            <a:off x="0" y="1290320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ar on fire with text overlay&#10;&#10;Description automatically generated">
            <a:extLst>
              <a:ext uri="{FF2B5EF4-FFF2-40B4-BE49-F238E27FC236}">
                <a16:creationId xmlns:a16="http://schemas.microsoft.com/office/drawing/2014/main" id="{659F0CFB-CE1F-40D8-2370-DDA4124894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199" y="1913976"/>
            <a:ext cx="3439821" cy="42629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18069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B39C-E201-3F48-4BE2-2A4E08472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79" y="450376"/>
            <a:ext cx="10515600" cy="689212"/>
          </a:xfrm>
        </p:spPr>
        <p:txBody>
          <a:bodyPr>
            <a:normAutofit/>
          </a:bodyPr>
          <a:lstStyle/>
          <a:p>
            <a:r>
              <a:rPr lang="en-US" sz="40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A373A-6537-F79C-1B3F-F59AC1ABE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1024"/>
            <a:ext cx="8957310" cy="45650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Federal leadership in 2026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on resilience… don’t count on it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on disaster recovery… less money, less capacity, more changes in the works </a:t>
            </a:r>
            <a:r>
              <a:rPr lang="en-US" sz="1800" dirty="0"/>
              <a:t>(FEMA Review Council recommendations)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States: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on resilience… progress is slow and uneven across states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on disaster recovery… it remains to be seen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DECEB-A95F-9A18-BCEE-560B67B1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9E307D-E509-AD94-B9A7-27B889982A30}"/>
              </a:ext>
            </a:extLst>
          </p:cNvPr>
          <p:cNvCxnSpPr>
            <a:cxnSpLocks/>
          </p:cNvCxnSpPr>
          <p:nvPr/>
        </p:nvCxnSpPr>
        <p:spPr>
          <a:xfrm>
            <a:off x="0" y="1290320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490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78F41-5D69-20A5-1DFA-53044D87B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6FAB-40F0-DC9C-9822-8A3A3CC5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79" y="450376"/>
            <a:ext cx="10515600" cy="689212"/>
          </a:xfrm>
        </p:spPr>
        <p:txBody>
          <a:bodyPr>
            <a:normAutofit/>
          </a:bodyPr>
          <a:lstStyle/>
          <a:p>
            <a:r>
              <a:rPr lang="en-US" sz="4000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194C3-D89C-E3FF-3D92-A772F510D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93" y="1787853"/>
            <a:ext cx="10515600" cy="44182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States stepping up on resilience… my views: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Plans are fine, a necessary first step, but must work on implementation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Use levers/incentives to spur localities to action, e.g.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Hazard Mitigation Plans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Model zoning ordinances; Comprehensive Plan requirements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Creative financing arrangements with local govt (e.g., revolving loan program)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Where will the money come from?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Get creative!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Be prepared to make hard choices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2F5F3-6630-099C-25F0-075AD628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78A31C-846D-87D6-4E12-C34A7C22F683}"/>
              </a:ext>
            </a:extLst>
          </p:cNvPr>
          <p:cNvCxnSpPr>
            <a:cxnSpLocks/>
          </p:cNvCxnSpPr>
          <p:nvPr/>
        </p:nvCxnSpPr>
        <p:spPr>
          <a:xfrm>
            <a:off x="0" y="1290320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351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BD3EB-6B5E-CE29-C1E9-E8B57A891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5D412-F842-A40F-8796-33E4D3DA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79" y="450376"/>
            <a:ext cx="10515600" cy="689212"/>
          </a:xfrm>
        </p:spPr>
        <p:txBody>
          <a:bodyPr>
            <a:normAutofit/>
          </a:bodyPr>
          <a:lstStyle/>
          <a:p>
            <a:r>
              <a:rPr lang="en-US" sz="4000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36CE6-F587-B0B5-F549-24090DE39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93" y="1787853"/>
            <a:ext cx="10515600" cy="44182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My views (cont.)…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Keep an eye on insurance markets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State regulators need to not let markets reach a crisis point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Recognize the challenges with correlated risks and increasing numbers of events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Use insurance to incentivize adaptation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discounts for FORTIFIED roofs, </a:t>
            </a:r>
            <a:r>
              <a:rPr lang="en-US" dirty="0" err="1"/>
              <a:t>etc</a:t>
            </a:r>
            <a:endParaRPr lang="en-US" dirty="0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discounts for community actions 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but need to make these options work better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New approaches? Parametric insurance, community insurance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Check out </a:t>
            </a:r>
            <a:r>
              <a:rPr lang="en-US" dirty="0">
                <a:hlinkClick r:id="rId2"/>
              </a:rPr>
              <a:t>Insurance for Good </a:t>
            </a:r>
            <a:r>
              <a:rPr lang="en-US" dirty="0"/>
              <a:t>resources and ideas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338C34-13E8-D79F-79AE-96821A82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5F73F9-D854-9567-79A7-D4D50535F38D}"/>
              </a:ext>
            </a:extLst>
          </p:cNvPr>
          <p:cNvCxnSpPr>
            <a:cxnSpLocks/>
          </p:cNvCxnSpPr>
          <p:nvPr/>
        </p:nvCxnSpPr>
        <p:spPr>
          <a:xfrm>
            <a:off x="0" y="1290320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34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0F6D-2ED5-CA42-A0E7-78DFE702A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806" y="1562506"/>
            <a:ext cx="9144000" cy="134262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e Semibold"/>
              </a:rPr>
              <a:t>Thank you</a:t>
            </a:r>
            <a:endParaRPr lang="en-US" b="1" dirty="0">
              <a:latin typeface="Calibre Semibold" panose="020B070303020206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66222-CE4E-7743-8F05-12575169A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18" y="3173021"/>
            <a:ext cx="8791303" cy="2970604"/>
          </a:xfrm>
        </p:spPr>
        <p:txBody>
          <a:bodyPr>
            <a:normAutofit/>
          </a:bodyPr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Questions, comments: </a:t>
            </a:r>
            <a:r>
              <a:rPr lang="en-US" dirty="0">
                <a:hlinkClick r:id="rId3"/>
              </a:rPr>
              <a:t>walls@rff.org</a:t>
            </a:r>
            <a:r>
              <a:rPr lang="en-US" dirty="0"/>
              <a:t> </a:t>
            </a:r>
          </a:p>
          <a:p>
            <a:pPr marL="233363" indent="-233363" algn="l">
              <a:lnSpc>
                <a:spcPct val="100000"/>
              </a:lnSpc>
              <a:spcBef>
                <a:spcPts val="0"/>
              </a:spcBef>
            </a:pPr>
            <a:endParaRPr lang="en-US" sz="1100" dirty="0"/>
          </a:p>
          <a:p>
            <a:pPr marL="233363" indent="-233363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Find out more about RFF: </a:t>
            </a:r>
            <a:r>
              <a:rPr lang="en-US" dirty="0">
                <a:hlinkClick r:id="rId4"/>
              </a:rPr>
              <a:t>www.rff.org</a:t>
            </a:r>
            <a:r>
              <a:rPr lang="en-US" dirty="0"/>
              <a:t> </a:t>
            </a:r>
          </a:p>
          <a:p>
            <a:pPr marL="233363" indent="-233363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And about RFF’s Climate Risks and Resilience Program: </a:t>
            </a:r>
            <a:r>
              <a:rPr lang="en-US" dirty="0">
                <a:hlinkClick r:id="rId5"/>
              </a:rPr>
              <a:t>https://www.rff.org/topics/climate-risks-and-resilience/</a:t>
            </a:r>
            <a:endParaRPr lang="en-US" dirty="0"/>
          </a:p>
          <a:p>
            <a:pPr marL="690563" lvl="1" indent="-233363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 Additional (easy) readings and podcasts on these issues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18DFD8-D21F-3846-8D12-023DC1D6DB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96542" y="993587"/>
            <a:ext cx="1879378" cy="487994"/>
          </a:xfrm>
          <a:prstGeom prst="rect">
            <a:avLst/>
          </a:prstGeom>
        </p:spPr>
      </p:pic>
      <p:pic>
        <p:nvPicPr>
          <p:cNvPr id="5" name="Picture 4" descr="A qr code with a logo&#10;&#10;Description automatically generated">
            <a:extLst>
              <a:ext uri="{FF2B5EF4-FFF2-40B4-BE49-F238E27FC236}">
                <a16:creationId xmlns:a16="http://schemas.microsoft.com/office/drawing/2014/main" id="{239F2787-6C81-73FD-5E59-996C634B338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018" y="84618"/>
            <a:ext cx="3735543" cy="3735543"/>
          </a:xfrm>
          <a:prstGeom prst="rect">
            <a:avLst/>
          </a:prstGeom>
        </p:spPr>
      </p:pic>
      <p:sp>
        <p:nvSpPr>
          <p:cNvPr id="6" name="Arrow: Bent-Up 5">
            <a:extLst>
              <a:ext uri="{FF2B5EF4-FFF2-40B4-BE49-F238E27FC236}">
                <a16:creationId xmlns:a16="http://schemas.microsoft.com/office/drawing/2014/main" id="{B2EEEC43-1B7F-54C5-6B7D-12B4D5D5E7A2}"/>
              </a:ext>
            </a:extLst>
          </p:cNvPr>
          <p:cNvSpPr/>
          <p:nvPr/>
        </p:nvSpPr>
        <p:spPr>
          <a:xfrm>
            <a:off x="7099300" y="4000500"/>
            <a:ext cx="2321821" cy="1715098"/>
          </a:xfrm>
          <a:prstGeom prst="bentUpArrow">
            <a:avLst>
              <a:gd name="adj1" fmla="val 5631"/>
              <a:gd name="adj2" fmla="val 23649"/>
              <a:gd name="adj3" fmla="val 2364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3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C383A-CC90-86E0-056E-0D0094B5A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CDA9-DAA0-DDEB-4F84-4AF83F55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24" y="457200"/>
            <a:ext cx="10515600" cy="849086"/>
          </a:xfrm>
        </p:spPr>
        <p:txBody>
          <a:bodyPr>
            <a:normAutofit/>
          </a:bodyPr>
          <a:lstStyle/>
          <a:p>
            <a:r>
              <a:rPr lang="en-US" sz="4000" dirty="0"/>
              <a:t>Outline of talk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FB834-030A-1ED4-C349-F58613F39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9F8A7F-F810-8243-F97F-B6D908ACF2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" y="1766020"/>
            <a:ext cx="4458106" cy="1167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40FF5C-C87E-36D6-C23E-8A27379953C7}"/>
              </a:ext>
            </a:extLst>
          </p:cNvPr>
          <p:cNvCxnSpPr>
            <a:cxnSpLocks/>
          </p:cNvCxnSpPr>
          <p:nvPr/>
        </p:nvCxnSpPr>
        <p:spPr>
          <a:xfrm>
            <a:off x="0" y="1214120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erson holding a football and talking on the phone&#10;&#10;Description automatically generated">
            <a:extLst>
              <a:ext uri="{FF2B5EF4-FFF2-40B4-BE49-F238E27FC236}">
                <a16:creationId xmlns:a16="http://schemas.microsoft.com/office/drawing/2014/main" id="{3BFC03D5-7D61-540B-578C-56CB3F26C7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07" y="3592471"/>
            <a:ext cx="3211705" cy="1954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close-up of a person's legs&#10;&#10;Description automatically generated">
            <a:extLst>
              <a:ext uri="{FF2B5EF4-FFF2-40B4-BE49-F238E27FC236}">
                <a16:creationId xmlns:a16="http://schemas.microsoft.com/office/drawing/2014/main" id="{C022D07E-788F-A602-4C00-63C1E2791B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809" y="945116"/>
            <a:ext cx="4114576" cy="1488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person and person standing in front of a door&#10;&#10;Description automatically generated">
            <a:extLst>
              <a:ext uri="{FF2B5EF4-FFF2-40B4-BE49-F238E27FC236}">
                <a16:creationId xmlns:a16="http://schemas.microsoft.com/office/drawing/2014/main" id="{0A9FA38C-3BBD-CEEA-28A7-5518B512D1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870" y="3592471"/>
            <a:ext cx="4023135" cy="2224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02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D4987-31D9-4D81-6C68-986E6992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D3F0D6-E4BD-0734-9C9B-16083A461B13}"/>
              </a:ext>
            </a:extLst>
          </p:cNvPr>
          <p:cNvSpPr txBox="1"/>
          <p:nvPr/>
        </p:nvSpPr>
        <p:spPr>
          <a:xfrm>
            <a:off x="2204720" y="6489411"/>
            <a:ext cx="3891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e Regular" panose="020B0503030202060203" pitchFamily="34" charset="0"/>
              </a:rPr>
              <a:t>Data source: NOAA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55097F-DDFB-FBA3-D6A5-9BD34AB620BE}"/>
              </a:ext>
            </a:extLst>
          </p:cNvPr>
          <p:cNvSpPr txBox="1"/>
          <p:nvPr/>
        </p:nvSpPr>
        <p:spPr>
          <a:xfrm>
            <a:off x="477520" y="36858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alibre Semibold" panose="020B0703030202060203" pitchFamily="34" charset="0"/>
              </a:rPr>
              <a:t>(1) Just the facts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49369B-8CBD-5442-EBC4-032E1487CC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819" y="1284066"/>
            <a:ext cx="9144000" cy="5274732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4B9AF6B-DC18-694C-636A-0829208C2A0E}"/>
              </a:ext>
            </a:extLst>
          </p:cNvPr>
          <p:cNvCxnSpPr>
            <a:cxnSpLocks/>
          </p:cNvCxnSpPr>
          <p:nvPr/>
        </p:nvCxnSpPr>
        <p:spPr>
          <a:xfrm>
            <a:off x="0" y="1214120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flooded neighborhood in the water&#10;&#10;Description automatically generated with medium confidence">
            <a:extLst>
              <a:ext uri="{FF2B5EF4-FFF2-40B4-BE49-F238E27FC236}">
                <a16:creationId xmlns:a16="http://schemas.microsoft.com/office/drawing/2014/main" id="{0CB7425F-F5A4-3057-5073-CAF3AC87C3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14120"/>
            <a:ext cx="12191980" cy="5643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7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F469E-4776-8B38-C491-70F499D6B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04263-330B-5C21-0883-5B9DA20A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59863B-B180-E8AF-403A-E4B0B5FC326F}"/>
              </a:ext>
            </a:extLst>
          </p:cNvPr>
          <p:cNvSpPr txBox="1"/>
          <p:nvPr/>
        </p:nvSpPr>
        <p:spPr>
          <a:xfrm>
            <a:off x="1066800" y="6484910"/>
            <a:ext cx="3891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e Regular" panose="020B0503030202060203" pitchFamily="34" charset="0"/>
              </a:rPr>
              <a:t>Data source: NOAA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80C38-E2FE-3B25-8FEE-A43231C4684A}"/>
              </a:ext>
            </a:extLst>
          </p:cNvPr>
          <p:cNvSpPr txBox="1"/>
          <p:nvPr/>
        </p:nvSpPr>
        <p:spPr>
          <a:xfrm>
            <a:off x="477520" y="36858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alibre Semibold" panose="020B0703030202060203" pitchFamily="34" charset="0"/>
              </a:rPr>
              <a:t>(1) Just the facts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2B8A02-C13E-B63D-C8F7-B13BFEC44DB0}"/>
              </a:ext>
            </a:extLst>
          </p:cNvPr>
          <p:cNvCxnSpPr/>
          <p:nvPr/>
        </p:nvCxnSpPr>
        <p:spPr>
          <a:xfrm flipH="1">
            <a:off x="6715760" y="2988602"/>
            <a:ext cx="386080" cy="440398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970AA34B-CC09-8AFA-0FA2-FCE3A8544B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21" y="1229525"/>
            <a:ext cx="9590330" cy="52288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5D50A9A-AE34-6FEF-9D96-D09B81602A02}"/>
              </a:ext>
            </a:extLst>
          </p:cNvPr>
          <p:cNvSpPr txBox="1"/>
          <p:nvPr/>
        </p:nvSpPr>
        <p:spPr>
          <a:xfrm>
            <a:off x="6096000" y="2496998"/>
            <a:ext cx="228600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e Regular" panose="020B0503030202060203" pitchFamily="34" charset="0"/>
              </a:rPr>
              <a:t>Hurricanes Katrina &amp; Rita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BAE468-574C-70A2-F54B-21D5FDEFC6C6}"/>
              </a:ext>
            </a:extLst>
          </p:cNvPr>
          <p:cNvSpPr txBox="1"/>
          <p:nvPr/>
        </p:nvSpPr>
        <p:spPr>
          <a:xfrm>
            <a:off x="9280897" y="1819872"/>
            <a:ext cx="2778312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e Regular" panose="020B0503030202060203" pitchFamily="34" charset="0"/>
              </a:rPr>
              <a:t>Hurricanes Harvey, Irma, &amp; Maria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A36ED58-9FDB-A3F7-1506-B833BF3F8CF6}"/>
              </a:ext>
            </a:extLst>
          </p:cNvPr>
          <p:cNvCxnSpPr/>
          <p:nvPr/>
        </p:nvCxnSpPr>
        <p:spPr>
          <a:xfrm flipH="1">
            <a:off x="6517640" y="2858868"/>
            <a:ext cx="584200" cy="364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19A702A-F856-939B-5BDF-851621A4A8AE}"/>
              </a:ext>
            </a:extLst>
          </p:cNvPr>
          <p:cNvCxnSpPr>
            <a:cxnSpLocks/>
          </p:cNvCxnSpPr>
          <p:nvPr/>
        </p:nvCxnSpPr>
        <p:spPr>
          <a:xfrm flipH="1">
            <a:off x="8802356" y="2067097"/>
            <a:ext cx="4785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D3BAE34-FABC-4A56-1004-B1AF351F2AFE}"/>
              </a:ext>
            </a:extLst>
          </p:cNvPr>
          <p:cNvCxnSpPr>
            <a:cxnSpLocks/>
          </p:cNvCxnSpPr>
          <p:nvPr/>
        </p:nvCxnSpPr>
        <p:spPr>
          <a:xfrm>
            <a:off x="0" y="1214120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flooded neighborhood in the water&#10;&#10;Description automatically generated with medium confidence">
            <a:extLst>
              <a:ext uri="{FF2B5EF4-FFF2-40B4-BE49-F238E27FC236}">
                <a16:creationId xmlns:a16="http://schemas.microsoft.com/office/drawing/2014/main" id="{04ED06D4-2ED0-2387-9E46-26DB07EC0A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14120"/>
            <a:ext cx="12191980" cy="5643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222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C1768-31A1-4125-EF77-5BF3F2936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F0A0B-205D-2D31-F03A-01CAD729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B4974-B0E3-C802-DC67-E602C35F2412}"/>
              </a:ext>
            </a:extLst>
          </p:cNvPr>
          <p:cNvSpPr txBox="1"/>
          <p:nvPr/>
        </p:nvSpPr>
        <p:spPr>
          <a:xfrm>
            <a:off x="227148" y="202700"/>
            <a:ext cx="113661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arenBoth"/>
            </a:pPr>
            <a:r>
              <a:rPr lang="en-US" sz="4000" dirty="0">
                <a:latin typeface="Calibre Semibold" panose="020B0703030202060203" pitchFamily="34" charset="0"/>
              </a:rPr>
              <a:t>Just the facts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017EE18-FA6E-72EC-0422-84F1D8891B48}"/>
              </a:ext>
            </a:extLst>
          </p:cNvPr>
          <p:cNvCxnSpPr>
            <a:cxnSpLocks/>
          </p:cNvCxnSpPr>
          <p:nvPr/>
        </p:nvCxnSpPr>
        <p:spPr>
          <a:xfrm>
            <a:off x="0" y="1106638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677A12D-9241-BC4E-7040-89FFE3AD23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41"/>
          <a:stretch>
            <a:fillRect/>
          </a:stretch>
        </p:blipFill>
        <p:spPr>
          <a:xfrm>
            <a:off x="374776" y="1284211"/>
            <a:ext cx="8482321" cy="4921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360F9-F106-83DD-19AC-32B895D232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148" y="4494393"/>
            <a:ext cx="1895927" cy="21947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5C8A15-DA79-35E6-53E6-4631734AA401}"/>
              </a:ext>
            </a:extLst>
          </p:cNvPr>
          <p:cNvSpPr txBox="1"/>
          <p:nvPr/>
        </p:nvSpPr>
        <p:spPr>
          <a:xfrm>
            <a:off x="5806354" y="6417321"/>
            <a:ext cx="6101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e Regular" panose="020B0503030202060203" pitchFamily="34" charset="0"/>
              </a:rPr>
              <a:t>Data source: RFF database created from NOAA data. See </a:t>
            </a:r>
            <a:r>
              <a:rPr lang="en-US" sz="1400" dirty="0">
                <a:latin typeface="Calibre Regular" panose="020B0503030202060203" pitchFamily="34" charset="0"/>
                <a:hlinkClick r:id="rId5"/>
              </a:rPr>
              <a:t>Walls et al. (2024).</a:t>
            </a:r>
            <a:endParaRPr lang="en-US" sz="1400" dirty="0">
              <a:latin typeface="Calibre Regular" panose="020B050303020206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8D38E8-B915-B908-C084-FE17189790E1}"/>
              </a:ext>
            </a:extLst>
          </p:cNvPr>
          <p:cNvSpPr txBox="1"/>
          <p:nvPr/>
        </p:nvSpPr>
        <p:spPr>
          <a:xfrm>
            <a:off x="8874036" y="2019779"/>
            <a:ext cx="33179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e Semibold" panose="020B0703030202060203" pitchFamily="34" charset="0"/>
              </a:rPr>
              <a:t>Property damage from extreme weather events by county, 1995-2022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2CDE55-7E68-382D-D4BC-9BEA651370F5}"/>
              </a:ext>
            </a:extLst>
          </p:cNvPr>
          <p:cNvCxnSpPr>
            <a:cxnSpLocks/>
          </p:cNvCxnSpPr>
          <p:nvPr/>
        </p:nvCxnSpPr>
        <p:spPr>
          <a:xfrm>
            <a:off x="6252210" y="3663396"/>
            <a:ext cx="2103120" cy="83099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4F1BF128-D95F-4D39-9F6D-9CA8656A7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31983" r="23709" b="27469"/>
          <a:stretch>
            <a:fillRect/>
          </a:stretch>
        </p:blipFill>
        <p:spPr>
          <a:xfrm>
            <a:off x="7303770" y="4135237"/>
            <a:ext cx="4661082" cy="20708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349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4CB38-4992-1181-B1DF-94CCA0A24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98ED3-0A9B-7977-1927-7E734C68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97860-0B9F-6CC1-8DF9-6E0BDA96CA9F}"/>
              </a:ext>
            </a:extLst>
          </p:cNvPr>
          <p:cNvSpPr txBox="1"/>
          <p:nvPr/>
        </p:nvSpPr>
        <p:spPr>
          <a:xfrm>
            <a:off x="227148" y="202700"/>
            <a:ext cx="113661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arenBoth"/>
            </a:pPr>
            <a:r>
              <a:rPr lang="en-US" sz="4000" dirty="0">
                <a:latin typeface="Calibre Semibold" panose="020B0703030202060203" pitchFamily="34" charset="0"/>
              </a:rPr>
              <a:t>Just the facts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5CAFEA0-35A2-E6EA-977D-E51F4FDB8B8D}"/>
              </a:ext>
            </a:extLst>
          </p:cNvPr>
          <p:cNvCxnSpPr>
            <a:cxnSpLocks/>
          </p:cNvCxnSpPr>
          <p:nvPr/>
        </p:nvCxnSpPr>
        <p:spPr>
          <a:xfrm>
            <a:off x="0" y="1106638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055E59-C181-BF92-C7C8-FFDB0BE47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6" r="25960"/>
          <a:stretch>
            <a:fillRect/>
          </a:stretch>
        </p:blipFill>
        <p:spPr bwMode="auto">
          <a:xfrm>
            <a:off x="185147" y="1167119"/>
            <a:ext cx="8482580" cy="483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94538A-BF8E-43E2-87EE-459711C54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1" t="6910" r="4911" b="25234"/>
          <a:stretch>
            <a:fillRect/>
          </a:stretch>
        </p:blipFill>
        <p:spPr bwMode="auto">
          <a:xfrm>
            <a:off x="227148" y="4455912"/>
            <a:ext cx="1555932" cy="232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1913E5-122F-933F-C79F-48C0E11BC1B6}"/>
              </a:ext>
            </a:extLst>
          </p:cNvPr>
          <p:cNvSpPr txBox="1"/>
          <p:nvPr/>
        </p:nvSpPr>
        <p:spPr>
          <a:xfrm>
            <a:off x="8667727" y="1302691"/>
            <a:ext cx="35486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e Semibold" panose="020B0703030202060203" pitchFamily="34" charset="0"/>
              </a:rPr>
              <a:t>Per capita property damage from extreme weather events by county, 1995-2022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25A8BD-E3BA-E944-403C-AC294402F255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2259330" cy="10653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9E4D2CA-B7AB-D2D7-C1D6-E9D23C6A3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" t="29673" r="22903" b="28304"/>
          <a:stretch>
            <a:fillRect/>
          </a:stretch>
        </p:blipFill>
        <p:spPr>
          <a:xfrm>
            <a:off x="7174319" y="4059856"/>
            <a:ext cx="4882153" cy="2252705"/>
          </a:xfrm>
          <a:prstGeom prst="rect">
            <a:avLst/>
          </a:prstGeom>
          <a:ln>
            <a:solidFill>
              <a:srgbClr val="04273C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FAFFB9-A92F-4947-7B39-94BFD49E6985}"/>
              </a:ext>
            </a:extLst>
          </p:cNvPr>
          <p:cNvSpPr txBox="1"/>
          <p:nvPr/>
        </p:nvSpPr>
        <p:spPr>
          <a:xfrm>
            <a:off x="5806354" y="6475767"/>
            <a:ext cx="5590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e Regular" panose="020B0503030202060203" pitchFamily="34" charset="0"/>
              </a:rPr>
              <a:t>Data source: RFF database created from NOAA data. See </a:t>
            </a:r>
            <a:r>
              <a:rPr lang="en-US" sz="1400" dirty="0">
                <a:latin typeface="Calibre Regular" panose="020B0503030202060203" pitchFamily="34" charset="0"/>
                <a:hlinkClick r:id="rId5"/>
              </a:rPr>
              <a:t>Walls et al. (2024).</a:t>
            </a:r>
            <a:endParaRPr lang="en-US" sz="1400" dirty="0">
              <a:latin typeface="Calibre Regular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9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B98A8-8797-D276-9E0B-C8F4E162F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AAEE2-39A0-E2EA-07E4-41AE1E1C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82953-93A7-DA4A-A405-ACD0D21C283A}"/>
              </a:ext>
            </a:extLst>
          </p:cNvPr>
          <p:cNvSpPr txBox="1"/>
          <p:nvPr/>
        </p:nvSpPr>
        <p:spPr>
          <a:xfrm>
            <a:off x="374776" y="278137"/>
            <a:ext cx="114362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alibre Semibold" panose="020B0703030202060203" pitchFamily="34" charset="0"/>
              </a:rPr>
              <a:t>(1) Just the facts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C543C78-98D8-3E7D-56AA-85C9155BC6BA}"/>
              </a:ext>
            </a:extLst>
          </p:cNvPr>
          <p:cNvCxnSpPr>
            <a:cxnSpLocks/>
          </p:cNvCxnSpPr>
          <p:nvPr/>
        </p:nvCxnSpPr>
        <p:spPr>
          <a:xfrm>
            <a:off x="0" y="1080770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FAA40A8-1710-4774-AF5E-DB474FD3D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96" y="1202751"/>
            <a:ext cx="8960073" cy="56552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BF89BE-494B-B7C3-F553-D44BAE4D888D}"/>
              </a:ext>
            </a:extLst>
          </p:cNvPr>
          <p:cNvSpPr txBox="1"/>
          <p:nvPr/>
        </p:nvSpPr>
        <p:spPr>
          <a:xfrm>
            <a:off x="3762721" y="1043895"/>
            <a:ext cx="781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e Regular" panose="020B0503030202060203" pitchFamily="34" charset="0"/>
              </a:rPr>
              <a:t>Top 15 counties in property damage: losses by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FAC56-9F1E-0777-9CEA-1B8C61E6273E}"/>
              </a:ext>
            </a:extLst>
          </p:cNvPr>
          <p:cNvSpPr txBox="1"/>
          <p:nvPr/>
        </p:nvSpPr>
        <p:spPr>
          <a:xfrm>
            <a:off x="150470" y="2245271"/>
            <a:ext cx="2638449" cy="2385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e Regular" panose="020B0503030202060203" pitchFamily="34" charset="0"/>
              </a:rPr>
              <a:t>A single event can cause a large amount of damage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e Regular" panose="020B0503030202060203" pitchFamily="34" charset="0"/>
              </a:rPr>
              <a:t>And place a county high up on the list</a:t>
            </a:r>
          </a:p>
        </p:txBody>
      </p:sp>
    </p:spTree>
    <p:extLst>
      <p:ext uri="{BB962C8B-B14F-4D97-AF65-F5344CB8AC3E}">
        <p14:creationId xmlns:p14="http://schemas.microsoft.com/office/powerpoint/2010/main" val="272298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E14DB-7601-9E96-6DA8-211A57B2D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FE286-6F54-6432-5C3C-1A3D8218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39" y="380999"/>
            <a:ext cx="10374811" cy="819727"/>
          </a:xfrm>
        </p:spPr>
        <p:txBody>
          <a:bodyPr>
            <a:normAutofit/>
          </a:bodyPr>
          <a:lstStyle/>
          <a:p>
            <a:r>
              <a:rPr lang="en-US" sz="4000" dirty="0"/>
              <a:t>(2) Show me the money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0B482-72CB-D471-085D-066C77FE6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5E2214-27D9-853B-9576-59C4793553A9}"/>
              </a:ext>
            </a:extLst>
          </p:cNvPr>
          <p:cNvCxnSpPr>
            <a:cxnSpLocks/>
          </p:cNvCxnSpPr>
          <p:nvPr/>
        </p:nvCxnSpPr>
        <p:spPr>
          <a:xfrm>
            <a:off x="0" y="1290320"/>
            <a:ext cx="12192000" cy="0"/>
          </a:xfrm>
          <a:prstGeom prst="line">
            <a:avLst/>
          </a:prstGeom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9D48892-F3B8-82D8-0FB3-7B7B40FD47A3}"/>
              </a:ext>
            </a:extLst>
          </p:cNvPr>
          <p:cNvSpPr txBox="1"/>
          <p:nvPr/>
        </p:nvSpPr>
        <p:spPr>
          <a:xfrm>
            <a:off x="7129706" y="2430683"/>
            <a:ext cx="480413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Calibre Regular" panose="020B0503030202060203" pitchFamily="34" charset="0"/>
              </a:rPr>
              <a:t>In years with big disasters, we spend a lot more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e Regular" panose="020B0503030202060203" pitchFamily="34" charset="0"/>
              </a:rPr>
              <a:t>FY2005 (Hurricanes Katrina &amp; Rita) = $94 billion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e Regular" panose="020B0503030202060203" pitchFamily="34" charset="0"/>
              </a:rPr>
              <a:t>FY2018 (Hurricanes Harvey, Irma, Maria) = $47 billion</a:t>
            </a:r>
            <a:endParaRPr lang="en-US" sz="2800" dirty="0">
              <a:latin typeface="Calibre Regular" panose="020B0503030202060203" pitchFamily="34" charset="0"/>
            </a:endParaRPr>
          </a:p>
          <a:p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BDA8EF-D07D-1D86-F080-0852C29401A7}"/>
              </a:ext>
            </a:extLst>
          </p:cNvPr>
          <p:cNvSpPr txBox="1"/>
          <p:nvPr/>
        </p:nvSpPr>
        <p:spPr>
          <a:xfrm>
            <a:off x="752353" y="1445003"/>
            <a:ext cx="5636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e Regular" panose="020B0503030202060203" pitchFamily="34" charset="0"/>
              </a:rPr>
              <a:t>Average annual spending on disaster recovery, 1992-2024 </a:t>
            </a:r>
            <a:r>
              <a:rPr lang="en-US" sz="2000" dirty="0">
                <a:latin typeface="Calibre Regular" panose="020B0503030202060203" pitchFamily="34" charset="0"/>
              </a:rPr>
              <a:t>(in billions)</a:t>
            </a:r>
            <a:endParaRPr lang="en-US" sz="2800" dirty="0">
              <a:latin typeface="Calibre Regular" panose="020B050303020206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DEE559-27A4-E94F-C42A-C8607FB993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8" t="1233" r="9553" b="1853"/>
          <a:stretch>
            <a:fillRect/>
          </a:stretch>
        </p:blipFill>
        <p:spPr>
          <a:xfrm>
            <a:off x="1099595" y="2430683"/>
            <a:ext cx="4703844" cy="4328932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1918E4-DA96-5F20-9A3B-9A0B934A66D0}"/>
              </a:ext>
            </a:extLst>
          </p:cNvPr>
          <p:cNvSpPr txBox="1"/>
          <p:nvPr/>
        </p:nvSpPr>
        <p:spPr>
          <a:xfrm>
            <a:off x="7751756" y="5400727"/>
            <a:ext cx="3560035" cy="70788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e Regular" panose="020B0503030202060203" pitchFamily="34" charset="0"/>
              </a:rPr>
              <a:t>2022 Disaster in Eastern Ky: $738 million in FEMA &amp; HUD funding</a:t>
            </a:r>
          </a:p>
        </p:txBody>
      </p:sp>
    </p:spTree>
    <p:extLst>
      <p:ext uri="{BB962C8B-B14F-4D97-AF65-F5344CB8AC3E}">
        <p14:creationId xmlns:p14="http://schemas.microsoft.com/office/powerpoint/2010/main" val="350906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FF 2019">
      <a:dk1>
        <a:srgbClr val="04273C"/>
      </a:dk1>
      <a:lt1>
        <a:srgbClr val="FFFFFF"/>
      </a:lt1>
      <a:dk2>
        <a:srgbClr val="04273C"/>
      </a:dk2>
      <a:lt2>
        <a:srgbClr val="FFFFFF"/>
      </a:lt2>
      <a:accent1>
        <a:srgbClr val="88C3F3"/>
      </a:accent1>
      <a:accent2>
        <a:srgbClr val="C3E1F9"/>
      </a:accent2>
      <a:accent3>
        <a:srgbClr val="E1F0FC"/>
      </a:accent3>
      <a:accent4>
        <a:srgbClr val="FF6663"/>
      </a:accent4>
      <a:accent5>
        <a:srgbClr val="69BE79"/>
      </a:accent5>
      <a:accent6>
        <a:srgbClr val="74645E"/>
      </a:accent6>
      <a:hlink>
        <a:srgbClr val="04273C"/>
      </a:hlink>
      <a:folHlink>
        <a:srgbClr val="0427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C Slides.potm" id="{449C3A36-AEA5-452C-8DB6-AB0A4C7E1A2D}" vid="{603AB35E-CAE2-4A73-A659-31F896878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9e2834-6eb0-48cd-9845-ef8ebb238481">
      <Terms xmlns="http://schemas.microsoft.com/office/infopath/2007/PartnerControls"/>
    </lcf76f155ced4ddcb4097134ff3c332f>
    <TaxCatchAll xmlns="e5368c7c-ee62-493f-addc-0f2f45fe002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0037ABE85F524789A75D622D56876F" ma:contentTypeVersion="16" ma:contentTypeDescription="Create a new document." ma:contentTypeScope="" ma:versionID="27848c08e652947846385de1cedefae7">
  <xsd:schema xmlns:xsd="http://www.w3.org/2001/XMLSchema" xmlns:xs="http://www.w3.org/2001/XMLSchema" xmlns:p="http://schemas.microsoft.com/office/2006/metadata/properties" xmlns:ns2="c89e2834-6eb0-48cd-9845-ef8ebb238481" xmlns:ns3="e5368c7c-ee62-493f-addc-0f2f45fe0029" targetNamespace="http://schemas.microsoft.com/office/2006/metadata/properties" ma:root="true" ma:fieldsID="a1a702bed518923aec55d886529b7f2c" ns2:_="" ns3:_="">
    <xsd:import namespace="c89e2834-6eb0-48cd-9845-ef8ebb238481"/>
    <xsd:import namespace="e5368c7c-ee62-493f-addc-0f2f45fe0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e2834-6eb0-48cd-9845-ef8ebb238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d5336e5-9bd6-46c3-a721-fae8da60d4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68c7c-ee62-493f-addc-0f2f45fe002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80d1d57-f23d-42dd-8d5f-ab7e9e5e6de7}" ma:internalName="TaxCatchAll" ma:showField="CatchAllData" ma:web="e5368c7c-ee62-493f-addc-0f2f45fe0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0C0776-4320-46E8-8C00-3AD371719E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C8F54A-2ED9-4362-8A56-15E1D0640447}">
  <ds:schemaRefs>
    <ds:schemaRef ds:uri="c89e2834-6eb0-48cd-9845-ef8ebb238481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e5368c7c-ee62-493f-addc-0f2f45fe0029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EA87B0-CB79-45DD-AB02-71AA37BB43F4}">
  <ds:schemaRefs>
    <ds:schemaRef ds:uri="c89e2834-6eb0-48cd-9845-ef8ebb238481"/>
    <ds:schemaRef ds:uri="e5368c7c-ee62-493f-addc-0f2f45fe00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38439</TotalTime>
  <Words>1924</Words>
  <Application>Microsoft Office PowerPoint</Application>
  <PresentationFormat>Widescreen</PresentationFormat>
  <Paragraphs>215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Calibre Regular</vt:lpstr>
      <vt:lpstr>Calibre Semibold</vt:lpstr>
      <vt:lpstr>Calibri</vt:lpstr>
      <vt:lpstr>Wingdings</vt:lpstr>
      <vt:lpstr>Office Theme</vt:lpstr>
      <vt:lpstr>Fires, Floods, and Hurricanes:  Policy Options for the New Normal</vt:lpstr>
      <vt:lpstr>The new normal?</vt:lpstr>
      <vt:lpstr>Outline of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(2) Show me the money</vt:lpstr>
      <vt:lpstr>(2) Show me the money</vt:lpstr>
      <vt:lpstr>(2) Show me the money</vt:lpstr>
      <vt:lpstr>(2) Show me the money</vt:lpstr>
      <vt:lpstr>The components of disaster risk</vt:lpstr>
      <vt:lpstr>(3) There’s no place like home</vt:lpstr>
      <vt:lpstr>(3) There’s no place like home</vt:lpstr>
      <vt:lpstr>(3) There’s no place like home</vt:lpstr>
      <vt:lpstr>(4) Our fragile insurance markets</vt:lpstr>
      <vt:lpstr>(4) Our fragile insurance markets</vt:lpstr>
      <vt:lpstr>(4) Our fragile insurance markets</vt:lpstr>
      <vt:lpstr>(4) Our fragile insurance markets</vt:lpstr>
      <vt:lpstr>(4) Our fragile insurance markets</vt:lpstr>
      <vt:lpstr>Conclusions</vt:lpstr>
      <vt:lpstr>Conclusions </vt:lpstr>
      <vt:lpstr>Conclusions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Dunlap, Lauren</dc:creator>
  <cp:lastModifiedBy>Walls, Margaret</cp:lastModifiedBy>
  <cp:revision>6</cp:revision>
  <cp:lastPrinted>2023-12-04T14:06:49Z</cp:lastPrinted>
  <dcterms:created xsi:type="dcterms:W3CDTF">2019-07-25T17:47:03Z</dcterms:created>
  <dcterms:modified xsi:type="dcterms:W3CDTF">2026-02-02T00:06:33Z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0x010100A30037ABE85F524789A75D622D56876F</vt:lpwstr>
  </property>
  <property fmtid="{D5CDD505-2E9C-101B-9397-08002B2CF9AE}" pid="3" name="MediaServiceImageTags">
    <vt:lpwstr/>
  </property>
</Properties>
</file>